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7.xml" ContentType="application/vnd.openxmlformats-officedocument.presentationml.slide+xml"/>
  <Override PartName="/ppt/slides/slide39.xml" ContentType="application/vnd.openxmlformats-officedocument.presentationml.slide+xml"/>
  <Override PartName="/ppt/slides/slide35.xml" ContentType="application/vnd.openxmlformats-officedocument.presentationml.slide+xml"/>
  <Override PartName="/ppt/slides/slide24.xml" ContentType="application/vnd.openxmlformats-officedocument.presentationml.slide+xml"/>
  <Override PartName="/ppt/slides/slide3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5.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4.xml" ContentType="application/vnd.openxmlformats-officedocument.presentationml.slide+xml"/>
  <Override PartName="/ppt/slides/slide30.xml" ContentType="application/vnd.openxmlformats-officedocument.presentationml.slide+xml"/>
  <Override PartName="/ppt/slides/slide28.xml" ContentType="application/vnd.openxmlformats-officedocument.presentationml.slide+xml"/>
  <Override PartName="/ppt/slides/slide31.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32.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6.xml" ContentType="application/vnd.openxmlformats-officedocument.presentationml.notesSlide+xml"/>
  <Override PartName="/ppt/notesSlides/notesSlide25.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8" r:id="rId2"/>
    <p:sldId id="260" r:id="rId3"/>
    <p:sldId id="261" r:id="rId4"/>
    <p:sldId id="291" r:id="rId5"/>
    <p:sldId id="287" r:id="rId6"/>
    <p:sldId id="290" r:id="rId7"/>
    <p:sldId id="294" r:id="rId8"/>
    <p:sldId id="262" r:id="rId9"/>
    <p:sldId id="263" r:id="rId10"/>
    <p:sldId id="298" r:id="rId11"/>
    <p:sldId id="297" r:id="rId12"/>
    <p:sldId id="296" r:id="rId13"/>
    <p:sldId id="264" r:id="rId14"/>
    <p:sldId id="265" r:id="rId15"/>
    <p:sldId id="278" r:id="rId16"/>
    <p:sldId id="279" r:id="rId17"/>
    <p:sldId id="269" r:id="rId18"/>
    <p:sldId id="270" r:id="rId19"/>
    <p:sldId id="271" r:id="rId20"/>
    <p:sldId id="266" r:id="rId21"/>
    <p:sldId id="276" r:id="rId22"/>
    <p:sldId id="275" r:id="rId23"/>
    <p:sldId id="274" r:id="rId24"/>
    <p:sldId id="273" r:id="rId25"/>
    <p:sldId id="272" r:id="rId26"/>
    <p:sldId id="277" r:id="rId27"/>
    <p:sldId id="267" r:id="rId28"/>
    <p:sldId id="281" r:id="rId29"/>
    <p:sldId id="282" r:id="rId30"/>
    <p:sldId id="280" r:id="rId31"/>
    <p:sldId id="268" r:id="rId32"/>
    <p:sldId id="299" r:id="rId33"/>
    <p:sldId id="283" r:id="rId34"/>
    <p:sldId id="284" r:id="rId35"/>
    <p:sldId id="285" r:id="rId36"/>
    <p:sldId id="286" r:id="rId37"/>
    <p:sldId id="293" r:id="rId38"/>
    <p:sldId id="289" r:id="rId39"/>
    <p:sldId id="288" r:id="rId40"/>
    <p:sldId id="295" r:id="rId41"/>
    <p:sldId id="292" r:id="rId42"/>
  </p:sldIdLst>
  <p:sldSz cx="9144000" cy="6858000" type="screen4x3"/>
  <p:notesSz cx="6973888"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FF9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4398" autoAdjust="0"/>
  </p:normalViewPr>
  <p:slideViewPr>
    <p:cSldViewPr>
      <p:cViewPr>
        <p:scale>
          <a:sx n="80" d="100"/>
          <a:sy n="80" d="100"/>
        </p:scale>
        <p:origin x="-2430" y="-222"/>
      </p:cViewPr>
      <p:guideLst>
        <p:guide orient="horz" pos="2160"/>
        <p:guide pos="2880"/>
      </p:guideLst>
    </p:cSldViewPr>
  </p:slideViewPr>
  <p:notesTextViewPr>
    <p:cViewPr>
      <p:scale>
        <a:sx n="1" d="1"/>
        <a:sy n="1" d="1"/>
      </p:scale>
      <p:origin x="0" y="0"/>
    </p:cViewPr>
  </p:notesTextViewPr>
  <p:sorterViewPr>
    <p:cViewPr>
      <p:scale>
        <a:sx n="130" d="100"/>
        <a:sy n="130" d="100"/>
      </p:scale>
      <p:origin x="0" y="4878"/>
    </p:cViewPr>
  </p:sorterViewPr>
  <p:notesViewPr>
    <p:cSldViewPr>
      <p:cViewPr varScale="1">
        <p:scale>
          <a:sx n="89" d="100"/>
          <a:sy n="89" d="100"/>
        </p:scale>
        <p:origin x="-3684" y="-102"/>
      </p:cViewPr>
      <p:guideLst>
        <p:guide orient="horz" pos="2909"/>
        <p:guide pos="219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2018" cy="461804"/>
          </a:xfrm>
          <a:prstGeom prst="rect">
            <a:avLst/>
          </a:prstGeom>
        </p:spPr>
        <p:txBody>
          <a:bodyPr vert="horz" lIns="92558" tIns="46281" rIns="92558" bIns="46281" rtlCol="0"/>
          <a:lstStyle>
            <a:lvl1pPr algn="l">
              <a:defRPr sz="1200"/>
            </a:lvl1pPr>
          </a:lstStyle>
          <a:p>
            <a:endParaRPr lang="en-US"/>
          </a:p>
        </p:txBody>
      </p:sp>
      <p:sp>
        <p:nvSpPr>
          <p:cNvPr id="3" name="Date Placeholder 2"/>
          <p:cNvSpPr>
            <a:spLocks noGrp="1"/>
          </p:cNvSpPr>
          <p:nvPr>
            <p:ph type="dt" idx="1"/>
          </p:nvPr>
        </p:nvSpPr>
        <p:spPr>
          <a:xfrm>
            <a:off x="3950256" y="0"/>
            <a:ext cx="3022018" cy="461804"/>
          </a:xfrm>
          <a:prstGeom prst="rect">
            <a:avLst/>
          </a:prstGeom>
        </p:spPr>
        <p:txBody>
          <a:bodyPr vert="horz" lIns="92558" tIns="46281" rIns="92558" bIns="46281" rtlCol="0"/>
          <a:lstStyle>
            <a:lvl1pPr algn="r">
              <a:defRPr sz="1200"/>
            </a:lvl1pPr>
          </a:lstStyle>
          <a:p>
            <a:fld id="{72620C73-924E-402F-A237-4354C711AB90}" type="datetimeFigureOut">
              <a:rPr lang="en-US" smtClean="0"/>
              <a:t>5/17/2014</a:t>
            </a:fld>
            <a:endParaRPr lang="en-US"/>
          </a:p>
        </p:txBody>
      </p:sp>
      <p:sp>
        <p:nvSpPr>
          <p:cNvPr id="4" name="Slide Image Placeholder 3"/>
          <p:cNvSpPr>
            <a:spLocks noGrp="1" noRot="1" noChangeAspect="1"/>
          </p:cNvSpPr>
          <p:nvPr>
            <p:ph type="sldImg" idx="2"/>
          </p:nvPr>
        </p:nvSpPr>
        <p:spPr>
          <a:xfrm>
            <a:off x="1177925" y="692150"/>
            <a:ext cx="4618038" cy="3463925"/>
          </a:xfrm>
          <a:prstGeom prst="rect">
            <a:avLst/>
          </a:prstGeom>
          <a:noFill/>
          <a:ln w="12700">
            <a:solidFill>
              <a:prstClr val="black"/>
            </a:solidFill>
          </a:ln>
        </p:spPr>
        <p:txBody>
          <a:bodyPr vert="horz" lIns="92558" tIns="46281" rIns="92558" bIns="46281" rtlCol="0" anchor="ctr"/>
          <a:lstStyle/>
          <a:p>
            <a:endParaRPr lang="en-US"/>
          </a:p>
        </p:txBody>
      </p:sp>
      <p:sp>
        <p:nvSpPr>
          <p:cNvPr id="5" name="Notes Placeholder 4"/>
          <p:cNvSpPr>
            <a:spLocks noGrp="1"/>
          </p:cNvSpPr>
          <p:nvPr>
            <p:ph type="body" sz="quarter" idx="3"/>
          </p:nvPr>
        </p:nvSpPr>
        <p:spPr>
          <a:xfrm>
            <a:off x="697389" y="4387136"/>
            <a:ext cx="5579110" cy="4156234"/>
          </a:xfrm>
          <a:prstGeom prst="rect">
            <a:avLst/>
          </a:prstGeom>
        </p:spPr>
        <p:txBody>
          <a:bodyPr vert="horz" lIns="92558" tIns="46281" rIns="92558" bIns="462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22018" cy="461804"/>
          </a:xfrm>
          <a:prstGeom prst="rect">
            <a:avLst/>
          </a:prstGeom>
        </p:spPr>
        <p:txBody>
          <a:bodyPr vert="horz" lIns="92558" tIns="46281" rIns="92558" bIns="46281" rtlCol="0" anchor="b"/>
          <a:lstStyle>
            <a:lvl1pPr algn="l">
              <a:defRPr sz="1200"/>
            </a:lvl1pPr>
          </a:lstStyle>
          <a:p>
            <a:endParaRPr lang="en-US"/>
          </a:p>
        </p:txBody>
      </p:sp>
      <p:sp>
        <p:nvSpPr>
          <p:cNvPr id="7" name="Slide Number Placeholder 6"/>
          <p:cNvSpPr>
            <a:spLocks noGrp="1"/>
          </p:cNvSpPr>
          <p:nvPr>
            <p:ph type="sldNum" sz="quarter" idx="5"/>
          </p:nvPr>
        </p:nvSpPr>
        <p:spPr>
          <a:xfrm>
            <a:off x="3950256" y="8772668"/>
            <a:ext cx="3022018" cy="461804"/>
          </a:xfrm>
          <a:prstGeom prst="rect">
            <a:avLst/>
          </a:prstGeom>
        </p:spPr>
        <p:txBody>
          <a:bodyPr vert="horz" lIns="92558" tIns="46281" rIns="92558" bIns="46281" rtlCol="0" anchor="b"/>
          <a:lstStyle>
            <a:lvl1pPr algn="r">
              <a:defRPr sz="1200"/>
            </a:lvl1pPr>
          </a:lstStyle>
          <a:p>
            <a:fld id="{6CC8CF10-349A-4EA8-8E2A-FBD52BD8751A}" type="slidenum">
              <a:rPr lang="en-US" smtClean="0"/>
              <a:t>‹#›</a:t>
            </a:fld>
            <a:endParaRPr lang="en-US"/>
          </a:p>
        </p:txBody>
      </p:sp>
    </p:spTree>
    <p:extLst>
      <p:ext uri="{BB962C8B-B14F-4D97-AF65-F5344CB8AC3E}">
        <p14:creationId xmlns:p14="http://schemas.microsoft.com/office/powerpoint/2010/main" val="308584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gpo.gov/fdsys/pkg/FR-2003-06-23/pdf/03-15798.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ecfr.gov/cgi-bin/text-idx?SID=7d7b588123d28952a7ce6ce43cd7ce26&amp;node=2:1.1.2.2.1&amp;rgn=div5" TargetMode="Externa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ecfr.gov/cgi-bin/text-idx?SID=7d7b588123d28952a7ce6ce43cd7ce26&amp;node=2:1.1.2.2.1&amp;rgn=div5"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whitehouse.gov/omb/circulars_a021_2004/"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ecfr.gov/cgi-bin/text-idx?SID=7d7b588123d28952a7ce6ce43cd7ce26&amp;node=2:1.1.2.2.1&amp;rgn=div5"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whitehouse.gov/omb/circulars_a122_2004/"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whitehouse.gov/omb/circulars_a087_2004/"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whitehouse.gov/omb/circulars_a087_2004/"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whitehouse.gov/omb/circulars_a087_2004/"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www.whitehouse.gov/omb/circulars_a122_2004/"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ecfr.gov/cgi-bin/text-idx?SID=dd65485609826719e329da1f37c5dd0d&amp;node=45:1.0.1.1.35&amp;rgn=div5"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3" Type="http://schemas.openxmlformats.org/officeDocument/2006/relationships/hyperlink" Target="http://www.ecfr.gov/cgi-bin/text-idx?SID=dd65485609826719e329da1f37c5dd0d&amp;node=2:1.1.2.2.1&amp;rgn=div5"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3" Type="http://schemas.openxmlformats.org/officeDocument/2006/relationships/hyperlink" Target="http://www.whitehouse.gov/omb/grants_docs"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slide" Target="../slides/slide40.xml"/><Relationship Id="rId1" Type="http://schemas.openxmlformats.org/officeDocument/2006/relationships/notesMaster" Target="../notesMasters/notesMaster1.xml"/><Relationship Id="rId4" Type="http://schemas.openxmlformats.org/officeDocument/2006/relationships/hyperlink" Target="https://cfo.gov/wp-content/uploads/2013/01/2-C.F.R.-200-FAQs-2-12-2014.pdf" TargetMode="Externa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fo.gov/cofa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gpo.gov/fdsys/pkg/FR-2013-12-26/pdf/2013-30465.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Greetings - </a:t>
            </a:r>
          </a:p>
          <a:p>
            <a:r>
              <a:rPr lang="en-US" dirty="0" smtClean="0"/>
              <a:t>My name is Michael Miller – I am an auditor in the ODOT Office of External Audits.</a:t>
            </a:r>
          </a:p>
          <a:p>
            <a:endParaRPr lang="en-US" dirty="0" smtClean="0"/>
          </a:p>
          <a:p>
            <a:r>
              <a:rPr lang="en-US" dirty="0"/>
              <a:t>I am responsible for audit related functions for all subrecipients of the Office of Transit</a:t>
            </a:r>
            <a:r>
              <a:rPr lang="en-US" dirty="0" smtClean="0"/>
              <a:t>.</a:t>
            </a:r>
          </a:p>
          <a:p>
            <a:endParaRPr lang="en-US" dirty="0" smtClean="0"/>
          </a:p>
          <a:p>
            <a:r>
              <a:rPr lang="en-US" dirty="0"/>
              <a:t>Additionally, </a:t>
            </a:r>
            <a:r>
              <a:rPr lang="en-US" dirty="0" smtClean="0"/>
              <a:t>I have been assigned responsibility for performing audit related functions for subrecipient agencies of the Office of Statewide Planning and Research; they are commonly referred to as Metropolitan Planning Organizations and Regional Transportation Planning Organizations; MPOs and RTPOs.</a:t>
            </a:r>
          </a:p>
          <a:p>
            <a:endParaRPr lang="en-US" dirty="0" smtClean="0"/>
          </a:p>
          <a:p>
            <a:r>
              <a:rPr lang="en-US" dirty="0" smtClean="0"/>
              <a:t>I am here today to provide a brief introduction to a new section of the Code of Federal Regulations which was released last December and which will become effective, in most respects, this December 2014.</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a:t>
            </a:fld>
            <a:endParaRPr lang="en-US"/>
          </a:p>
        </p:txBody>
      </p:sp>
    </p:spTree>
    <p:extLst>
      <p:ext uri="{BB962C8B-B14F-4D97-AF65-F5344CB8AC3E}">
        <p14:creationId xmlns:p14="http://schemas.microsoft.com/office/powerpoint/2010/main" val="1089840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dirty="0"/>
              <a:t>:</a:t>
            </a:r>
          </a:p>
          <a:p>
            <a:r>
              <a:rPr lang="en-US" dirty="0"/>
              <a:t>Federal Register/ Vol. 78, No. 248 / Thursday, December 26, 2013 / Rules and Regulations / page </a:t>
            </a:r>
            <a:r>
              <a:rPr lang="en-US" dirty="0" smtClean="0"/>
              <a:t>78591 </a:t>
            </a:r>
            <a:r>
              <a:rPr lang="en-US" dirty="0"/>
              <a:t>/ SUPPLEMENTARY INFORMATION:</a:t>
            </a:r>
          </a:p>
          <a:p>
            <a:r>
              <a:rPr lang="en-US" dirty="0">
                <a:hlinkClick r:id="rId3"/>
              </a:rPr>
              <a:t>http://www.gpo.gov/fdsys/pkg/FR-2013-12-26/pdf/2013-30465.pdf</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10</a:t>
            </a:fld>
            <a:endParaRPr lang="en-US"/>
          </a:p>
        </p:txBody>
      </p:sp>
    </p:spTree>
    <p:extLst>
      <p:ext uri="{BB962C8B-B14F-4D97-AF65-F5344CB8AC3E}">
        <p14:creationId xmlns:p14="http://schemas.microsoft.com/office/powerpoint/2010/main" val="716975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r>
              <a:rPr lang="en-US" dirty="0"/>
              <a:t>:</a:t>
            </a:r>
          </a:p>
          <a:p>
            <a:r>
              <a:rPr lang="en-US" dirty="0"/>
              <a:t>Federal Register/ Vol. 78, No. 248 / Thursday, December 26, 2013 / Rules and Regulations / page </a:t>
            </a:r>
            <a:r>
              <a:rPr lang="en-US" dirty="0" smtClean="0"/>
              <a:t>78590 /</a:t>
            </a:r>
            <a:endParaRPr lang="en-US" dirty="0"/>
          </a:p>
          <a:p>
            <a:r>
              <a:rPr lang="en-US" dirty="0">
                <a:hlinkClick r:id="rId3"/>
              </a:rPr>
              <a:t>http://www.gpo.gov/fdsys/pkg/FR-2013-12-26/pdf/2013-30465.pdf</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11</a:t>
            </a:fld>
            <a:endParaRPr lang="en-US"/>
          </a:p>
        </p:txBody>
      </p:sp>
    </p:spTree>
    <p:extLst>
      <p:ext uri="{BB962C8B-B14F-4D97-AF65-F5344CB8AC3E}">
        <p14:creationId xmlns:p14="http://schemas.microsoft.com/office/powerpoint/2010/main" val="7169757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12</a:t>
            </a:fld>
            <a:endParaRPr lang="en-US"/>
          </a:p>
        </p:txBody>
      </p:sp>
    </p:spTree>
    <p:extLst>
      <p:ext uri="{BB962C8B-B14F-4D97-AF65-F5344CB8AC3E}">
        <p14:creationId xmlns:p14="http://schemas.microsoft.com/office/powerpoint/2010/main" val="716975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recall that Circular A-102 is typically referred to as the “Common Rule” for state and local governments and this circular was codified by US DOT at 49 CFR 18 –</a:t>
            </a:r>
          </a:p>
          <a:p>
            <a:endParaRPr lang="en-US" dirty="0" smtClean="0"/>
          </a:p>
          <a:p>
            <a:r>
              <a:rPr lang="en-US" dirty="0" smtClean="0"/>
              <a:t>Likewise, Circular A-110, the “Common Rule” for universities and non-profit organizations was codified by US DOT at 49 CFR 19 –  </a:t>
            </a:r>
          </a:p>
          <a:p>
            <a:endParaRPr lang="en-US" dirty="0"/>
          </a:p>
          <a:p>
            <a:pPr>
              <a:defRPr/>
            </a:pP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13</a:t>
            </a:fld>
            <a:endParaRPr lang="en-US"/>
          </a:p>
        </p:txBody>
      </p:sp>
    </p:spTree>
    <p:extLst>
      <p:ext uri="{BB962C8B-B14F-4D97-AF65-F5344CB8AC3E}">
        <p14:creationId xmlns:p14="http://schemas.microsoft.com/office/powerpoint/2010/main" val="716975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Subpart</a:t>
            </a:r>
            <a:r>
              <a:rPr lang="en-US" b="1" baseline="0" dirty="0" smtClean="0"/>
              <a:t> </a:t>
            </a:r>
            <a:r>
              <a:rPr lang="en-US" b="1" baseline="0" dirty="0" smtClean="0"/>
              <a:t>A</a:t>
            </a:r>
            <a:r>
              <a:rPr lang="en-US" b="0" baseline="0" dirty="0" smtClean="0"/>
              <a:t> </a:t>
            </a:r>
            <a:r>
              <a:rPr lang="en-US" baseline="0" dirty="0" smtClean="0"/>
              <a:t>has its origins </a:t>
            </a:r>
            <a:r>
              <a:rPr lang="en-US" baseline="0" dirty="0" smtClean="0"/>
              <a:t>from all </a:t>
            </a:r>
            <a:r>
              <a:rPr lang="en-US" baseline="0" dirty="0" smtClean="0"/>
              <a:t>of the related prior Circulars </a:t>
            </a:r>
            <a:r>
              <a:rPr lang="en-US" baseline="0" dirty="0" smtClean="0"/>
              <a:t>along with some new terms</a:t>
            </a:r>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14</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Subpart B</a:t>
            </a:r>
            <a:r>
              <a:rPr lang="en-US" baseline="0" dirty="0" smtClean="0"/>
              <a:t> </a:t>
            </a:r>
            <a:r>
              <a:rPr lang="en-US" baseline="0" dirty="0" smtClean="0"/>
              <a:t>has its origins </a:t>
            </a:r>
            <a:r>
              <a:rPr lang="en-US" baseline="0" dirty="0" smtClean="0"/>
              <a:t>from all </a:t>
            </a:r>
            <a:r>
              <a:rPr lang="en-US" baseline="0" dirty="0" smtClean="0"/>
              <a:t>of the related prior Circulars </a:t>
            </a:r>
            <a:r>
              <a:rPr lang="en-US" baseline="0" dirty="0" smtClean="0"/>
              <a:t>along with some new </a:t>
            </a:r>
            <a:r>
              <a:rPr lang="en-US" baseline="0" dirty="0" smtClean="0"/>
              <a:t>content</a:t>
            </a:r>
          </a:p>
          <a:p>
            <a:endParaRPr lang="en-US" dirty="0" smtClean="0">
              <a:solidFill>
                <a:srgbClr val="FF0000"/>
              </a:solidFill>
            </a:endParaRPr>
          </a:p>
          <a:p>
            <a:endParaRPr lang="en-US" baseline="0" dirty="0">
              <a:solidFill>
                <a:srgbClr val="FF0000"/>
              </a:solidFill>
            </a:endParaRPr>
          </a:p>
          <a:p>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6CC8CF10-349A-4EA8-8E2A-FBD52BD8751A}" type="slidenum">
              <a:rPr lang="en-US" smtClean="0"/>
              <a:t>15</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Subpart C</a:t>
            </a:r>
            <a:r>
              <a:rPr lang="en-US" baseline="0" dirty="0" smtClean="0"/>
              <a:t> </a:t>
            </a:r>
            <a:r>
              <a:rPr lang="en-US" baseline="0" dirty="0" smtClean="0"/>
              <a:t>has its origins primarily </a:t>
            </a:r>
            <a:r>
              <a:rPr lang="en-US" baseline="0" dirty="0" smtClean="0"/>
              <a:t>from </a:t>
            </a:r>
            <a:r>
              <a:rPr lang="en-US" baseline="0" dirty="0" smtClean="0"/>
              <a:t>Circulars A-89 and </a:t>
            </a:r>
            <a:r>
              <a:rPr lang="en-US" baseline="0" dirty="0" smtClean="0"/>
              <a:t>A-110 along with some new content</a:t>
            </a:r>
          </a:p>
        </p:txBody>
      </p:sp>
      <p:sp>
        <p:nvSpPr>
          <p:cNvPr id="4" name="Slide Number Placeholder 3"/>
          <p:cNvSpPr>
            <a:spLocks noGrp="1"/>
          </p:cNvSpPr>
          <p:nvPr>
            <p:ph type="sldNum" sz="quarter" idx="10"/>
          </p:nvPr>
        </p:nvSpPr>
        <p:spPr/>
        <p:txBody>
          <a:bodyPr/>
          <a:lstStyle/>
          <a:p>
            <a:fld id="{6CC8CF10-349A-4EA8-8E2A-FBD52BD8751A}" type="slidenum">
              <a:rPr lang="en-US" smtClean="0"/>
              <a:t>16</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Subpart D</a:t>
            </a:r>
            <a:r>
              <a:rPr lang="en-US" baseline="0" dirty="0" smtClean="0"/>
              <a:t> </a:t>
            </a:r>
            <a:r>
              <a:rPr lang="en-US" baseline="0" dirty="0" smtClean="0"/>
              <a:t>has its origins </a:t>
            </a:r>
            <a:r>
              <a:rPr lang="en-US" baseline="0" dirty="0" smtClean="0"/>
              <a:t>from Circulars A-102 and A-110 along with </a:t>
            </a:r>
            <a:r>
              <a:rPr lang="en-US" baseline="0" dirty="0" smtClean="0"/>
              <a:t>some </a:t>
            </a:r>
            <a:r>
              <a:rPr lang="en-US" baseline="0" dirty="0" smtClean="0"/>
              <a:t>from A-133</a:t>
            </a:r>
            <a:endParaRPr lang="en-US" baseline="0" dirty="0" smtClean="0"/>
          </a:p>
          <a:p>
            <a:r>
              <a:rPr lang="en-US" dirty="0" smtClean="0">
                <a:solidFill>
                  <a:srgbClr val="FF0000"/>
                </a:solidFill>
              </a:rPr>
              <a:t>As discussed in § 200.335 Open and Machine Readable is the new default for the collection, transmission, and storage of Federal award related information; this means that image files of scanned documents are to be avoided; especially audit reports and other docs submitted to the Federal Audit Clearinghouse; instead you should produce PDF files with full character recognition, i.e. searchable text.</a:t>
            </a:r>
            <a:endParaRPr lang="en-US" baseline="0" dirty="0" smtClean="0">
              <a:solidFill>
                <a:srgbClr val="FF0000"/>
              </a:solidFill>
            </a:endParaRPr>
          </a:p>
        </p:txBody>
      </p:sp>
      <p:sp>
        <p:nvSpPr>
          <p:cNvPr id="4" name="Slide Number Placeholder 3"/>
          <p:cNvSpPr>
            <a:spLocks noGrp="1"/>
          </p:cNvSpPr>
          <p:nvPr>
            <p:ph type="sldNum" sz="quarter" idx="10"/>
          </p:nvPr>
        </p:nvSpPr>
        <p:spPr/>
        <p:txBody>
          <a:bodyPr/>
          <a:lstStyle/>
          <a:p>
            <a:fld id="{6CC8CF10-349A-4EA8-8E2A-FBD52BD8751A}" type="slidenum">
              <a:rPr lang="en-US" smtClean="0"/>
              <a:t>17</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Subpart E </a:t>
            </a:r>
            <a:r>
              <a:rPr lang="en-US" baseline="0" dirty="0" smtClean="0"/>
              <a:t>has </a:t>
            </a:r>
            <a:r>
              <a:rPr lang="en-US" baseline="0" dirty="0" smtClean="0"/>
              <a:t>its origins from </a:t>
            </a:r>
            <a:r>
              <a:rPr lang="en-US" baseline="0" dirty="0" smtClean="0"/>
              <a:t>Circulars A-21</a:t>
            </a:r>
            <a:r>
              <a:rPr lang="en-US" baseline="0" dirty="0" smtClean="0"/>
              <a:t>, A-87, and </a:t>
            </a:r>
            <a:r>
              <a:rPr lang="en-US" baseline="0" dirty="0" smtClean="0"/>
              <a:t>A-122 along with some new content</a:t>
            </a:r>
            <a:endParaRPr lang="en-US" dirty="0" smtClean="0"/>
          </a:p>
          <a:p>
            <a:pPr>
              <a:defRPr/>
            </a:pPr>
            <a:r>
              <a:rPr lang="en-US" dirty="0" smtClean="0">
                <a:solidFill>
                  <a:srgbClr val="FF0000"/>
                </a:solidFill>
              </a:rPr>
              <a:t>One of the noticeable revisions is in </a:t>
            </a:r>
            <a:r>
              <a:rPr lang="en-US" dirty="0">
                <a:solidFill>
                  <a:srgbClr val="FF0000"/>
                </a:solidFill>
              </a:rPr>
              <a:t>§ </a:t>
            </a:r>
            <a:r>
              <a:rPr lang="en-US" dirty="0" smtClean="0">
                <a:solidFill>
                  <a:srgbClr val="FF0000"/>
                </a:solidFill>
              </a:rPr>
              <a:t>200.414 </a:t>
            </a:r>
            <a:r>
              <a:rPr lang="en-US" b="1" i="1" dirty="0" smtClean="0">
                <a:solidFill>
                  <a:srgbClr val="FF0000"/>
                </a:solidFill>
              </a:rPr>
              <a:t>Indirect (F&amp;A) Costs</a:t>
            </a:r>
            <a:r>
              <a:rPr lang="en-US" dirty="0" smtClean="0">
                <a:solidFill>
                  <a:srgbClr val="FF0000"/>
                </a:solidFill>
              </a:rPr>
              <a:t> as there are new provisions for a de minimis indirect cost rate of 10% of Modified Total Direct Costs.</a:t>
            </a:r>
          </a:p>
          <a:p>
            <a:pPr>
              <a:defRPr/>
            </a:pPr>
            <a:r>
              <a:rPr lang="en-US" dirty="0" smtClean="0">
                <a:solidFill>
                  <a:srgbClr val="FF0000"/>
                </a:solidFill>
              </a:rPr>
              <a:t>Please note; there are certain qualifications associated with the use of this rate and you must know how to calculate </a:t>
            </a:r>
            <a:r>
              <a:rPr lang="en-US" dirty="0">
                <a:solidFill>
                  <a:srgbClr val="FF0000"/>
                </a:solidFill>
              </a:rPr>
              <a:t>Modified Total Direct </a:t>
            </a:r>
            <a:r>
              <a:rPr lang="en-US" dirty="0" smtClean="0">
                <a:solidFill>
                  <a:srgbClr val="FF0000"/>
                </a:solidFill>
              </a:rPr>
              <a:t>Costs correctly to properly apply this rate.</a:t>
            </a:r>
            <a:endParaRPr 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Additionally, </a:t>
            </a:r>
            <a:r>
              <a:rPr lang="en-US" b="1" dirty="0" smtClean="0"/>
              <a:t>General </a:t>
            </a:r>
            <a:r>
              <a:rPr lang="en-US" b="1" dirty="0" smtClean="0"/>
              <a:t>Provisions for Selected Items of Cost </a:t>
            </a:r>
            <a:r>
              <a:rPr lang="en-US" baseline="0" dirty="0" smtClean="0">
                <a:solidFill>
                  <a:srgbClr val="FF0000"/>
                </a:solidFill>
              </a:rPr>
              <a:t>contains</a:t>
            </a:r>
            <a:r>
              <a:rPr lang="en-US" dirty="0" smtClean="0">
                <a:solidFill>
                  <a:srgbClr val="FF0000"/>
                </a:solidFill>
              </a:rPr>
              <a:t> over 50 topics discussed in this section</a:t>
            </a:r>
            <a:endParaRPr 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18</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Subpart F </a:t>
            </a:r>
            <a:r>
              <a:rPr lang="en-US" baseline="0" dirty="0" smtClean="0"/>
              <a:t>has its origins primarily from Circular A-133 with some additional content from A-50</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Another of the noticeable revisions is in this section as the threshold for a required</a:t>
            </a:r>
            <a:r>
              <a:rPr lang="en-US" dirty="0" smtClean="0">
                <a:solidFill>
                  <a:srgbClr val="FF0000"/>
                </a:solidFill>
              </a:rPr>
              <a:t> </a:t>
            </a:r>
            <a:r>
              <a:rPr lang="en-US" baseline="0" dirty="0" smtClean="0">
                <a:solidFill>
                  <a:srgbClr val="FF0000"/>
                </a:solidFill>
              </a:rPr>
              <a:t>Single Audit is increasing to $750,000 of</a:t>
            </a:r>
            <a:r>
              <a:rPr lang="en-US" dirty="0" smtClean="0">
                <a:solidFill>
                  <a:srgbClr val="FF0000"/>
                </a:solidFill>
              </a:rPr>
              <a:t> Federal funds expenditures</a:t>
            </a:r>
            <a:r>
              <a:rPr lang="en-US" dirty="0">
                <a:solidFill>
                  <a:srgbClr val="FF0000"/>
                </a:solidFill>
              </a:rPr>
              <a:t>.</a:t>
            </a:r>
            <a:endParaRPr lang="en-US"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Additional revisions are noted in:</a:t>
            </a:r>
            <a:endParaRPr lang="en-US" dirty="0" smtClean="0">
              <a:solidFill>
                <a:srgbClr val="FF0000"/>
              </a:solidFill>
            </a:endParaRPr>
          </a:p>
          <a:p>
            <a:pPr>
              <a:defRPr/>
            </a:pPr>
            <a:r>
              <a:rPr lang="en-US" dirty="0" smtClean="0">
                <a:solidFill>
                  <a:srgbClr val="FF0000"/>
                </a:solidFill>
              </a:rPr>
              <a:t>§ 200.516 </a:t>
            </a:r>
            <a:r>
              <a:rPr lang="en-US" b="1" i="1" dirty="0" smtClean="0">
                <a:solidFill>
                  <a:srgbClr val="FF0000"/>
                </a:solidFill>
              </a:rPr>
              <a:t>Audit Findings</a:t>
            </a:r>
            <a:r>
              <a:rPr lang="en-US" dirty="0" smtClean="0">
                <a:solidFill>
                  <a:srgbClr val="FF0000"/>
                </a:solidFill>
              </a:rPr>
              <a:t> which has a revision to the questioned costs threshold;</a:t>
            </a:r>
          </a:p>
          <a:p>
            <a:pPr>
              <a:defRPr/>
            </a:pPr>
            <a:r>
              <a:rPr lang="en-US" dirty="0" smtClean="0">
                <a:solidFill>
                  <a:srgbClr val="FF0000"/>
                </a:solidFill>
              </a:rPr>
              <a:t>§ 200.518 </a:t>
            </a:r>
            <a:r>
              <a:rPr lang="en-US" b="1" i="1" dirty="0" smtClean="0">
                <a:solidFill>
                  <a:srgbClr val="FF0000"/>
                </a:solidFill>
              </a:rPr>
              <a:t>Major Program Determination</a:t>
            </a:r>
            <a:r>
              <a:rPr lang="en-US" dirty="0" smtClean="0">
                <a:solidFill>
                  <a:srgbClr val="FF0000"/>
                </a:solidFill>
              </a:rPr>
              <a:t>  which has a revision to the percentage of coverage rule; and </a:t>
            </a:r>
          </a:p>
          <a:p>
            <a:pPr>
              <a:defRPr/>
            </a:pPr>
            <a:r>
              <a:rPr lang="en-US" dirty="0" smtClean="0">
                <a:solidFill>
                  <a:srgbClr val="FF0000"/>
                </a:solidFill>
              </a:rPr>
              <a:t>§ 200.520 </a:t>
            </a:r>
            <a:r>
              <a:rPr lang="en-US" b="1" i="1" dirty="0" smtClean="0">
                <a:solidFill>
                  <a:srgbClr val="FF0000"/>
                </a:solidFill>
              </a:rPr>
              <a:t>Criteria For A Low-Risk Auditee</a:t>
            </a:r>
            <a:r>
              <a:rPr lang="en-US" dirty="0" smtClean="0">
                <a:solidFill>
                  <a:srgbClr val="FF0000"/>
                </a:solidFill>
              </a:rPr>
              <a:t> which is also revised.</a:t>
            </a:r>
            <a:endParaRPr lang="en-US"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19</a:t>
            </a:fld>
            <a:endParaRPr lang="en-US"/>
          </a:p>
        </p:txBody>
      </p:sp>
    </p:spTree>
    <p:extLst>
      <p:ext uri="{BB962C8B-B14F-4D97-AF65-F5344CB8AC3E}">
        <p14:creationId xmlns:p14="http://schemas.microsoft.com/office/powerpoint/2010/main" val="2639765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a little background information - </a:t>
            </a:r>
          </a:p>
        </p:txBody>
      </p:sp>
      <p:sp>
        <p:nvSpPr>
          <p:cNvPr id="4" name="Slide Number Placeholder 3"/>
          <p:cNvSpPr>
            <a:spLocks noGrp="1"/>
          </p:cNvSpPr>
          <p:nvPr>
            <p:ph type="sldNum" sz="quarter" idx="10"/>
          </p:nvPr>
        </p:nvSpPr>
        <p:spPr/>
        <p:txBody>
          <a:bodyPr/>
          <a:lstStyle/>
          <a:p>
            <a:fld id="{6CC8CF10-349A-4EA8-8E2A-FBD52BD8751A}" type="slidenum">
              <a:rPr lang="en-US" smtClean="0"/>
              <a:t>2</a:t>
            </a:fld>
            <a:endParaRPr lang="en-US"/>
          </a:p>
        </p:txBody>
      </p:sp>
    </p:spTree>
    <p:extLst>
      <p:ext uri="{BB962C8B-B14F-4D97-AF65-F5344CB8AC3E}">
        <p14:creationId xmlns:p14="http://schemas.microsoft.com/office/powerpoint/2010/main" val="3592631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1 incorporates </a:t>
            </a:r>
            <a:r>
              <a:rPr lang="en-US" dirty="0"/>
              <a:t>guidance published at 68 FR 37376-37378 (June 23, 2003</a:t>
            </a:r>
            <a:r>
              <a:rPr lang="en-US" dirty="0" smtClean="0"/>
              <a:t>)</a:t>
            </a:r>
          </a:p>
          <a:p>
            <a:r>
              <a:rPr lang="en-US" dirty="0">
                <a:hlinkClick r:id="rId3"/>
              </a:rPr>
              <a:t>http://</a:t>
            </a:r>
            <a:r>
              <a:rPr lang="en-US" dirty="0" smtClean="0">
                <a:hlinkClick r:id="rId3"/>
              </a:rPr>
              <a:t>www.gpo.gov/fdsys/pkg/FR-2003-06-23/pdf/03-15798.pdf</a:t>
            </a:r>
            <a:r>
              <a:rPr lang="en-US" dirty="0" smtClean="0"/>
              <a:t> </a:t>
            </a:r>
          </a:p>
          <a:p>
            <a:endParaRPr lang="en-US" dirty="0"/>
          </a:p>
          <a:p>
            <a:r>
              <a:rPr lang="en-US" dirty="0">
                <a:hlinkClick r:id="rId4"/>
              </a:rPr>
              <a:t>http://</a:t>
            </a:r>
            <a:r>
              <a:rPr lang="en-US" dirty="0" smtClean="0">
                <a:hlinkClick r:id="rId4"/>
              </a:rPr>
              <a:t>www.ecfr.gov/cgi-bin/text-idx?SID=7d7b588123d28952a7ce6ce43cd7ce26&amp;node=2:1.1.2.2.1&amp;rgn=div5#2:1.1.2.2.1.6.51.23.5</a:t>
            </a:r>
            <a:r>
              <a:rPr lang="en-US" dirty="0" smtClean="0"/>
              <a:t>  </a:t>
            </a:r>
            <a:r>
              <a:rPr lang="en-US" dirty="0"/>
              <a:t>	</a:t>
            </a:r>
          </a:p>
        </p:txBody>
      </p:sp>
      <p:sp>
        <p:nvSpPr>
          <p:cNvPr id="4" name="Slide Number Placeholder 3"/>
          <p:cNvSpPr>
            <a:spLocks noGrp="1"/>
          </p:cNvSpPr>
          <p:nvPr>
            <p:ph type="sldNum" sz="quarter" idx="10"/>
          </p:nvPr>
        </p:nvSpPr>
        <p:spPr/>
        <p:txBody>
          <a:bodyPr/>
          <a:lstStyle/>
          <a:p>
            <a:fld id="{6CC8CF10-349A-4EA8-8E2A-FBD52BD8751A}" type="slidenum">
              <a:rPr lang="en-US" smtClean="0"/>
              <a:t>20</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Appendix 2 incorporates </a:t>
            </a:r>
            <a:r>
              <a:rPr lang="en-US" b="0" u="none" dirty="0"/>
              <a:t>guidance published </a:t>
            </a:r>
            <a:r>
              <a:rPr lang="en-US" b="0" u="none" dirty="0" smtClean="0"/>
              <a:t>in</a:t>
            </a:r>
            <a:r>
              <a:rPr lang="en-US" b="0" u="none" baseline="0" dirty="0" smtClean="0"/>
              <a:t> the Code of Federal Regulations and the US Code:</a:t>
            </a:r>
            <a:endParaRPr lang="en-US" b="0" u="none" dirty="0" smtClean="0"/>
          </a:p>
          <a:p>
            <a:pPr marL="228600" indent="-228600">
              <a:buFont typeface="+mj-lt"/>
              <a:buAutoNum type="arabicPeriod"/>
            </a:pPr>
            <a:r>
              <a:rPr lang="en-US" dirty="0" smtClean="0"/>
              <a:t>Inflation </a:t>
            </a:r>
            <a:r>
              <a:rPr lang="en-US" dirty="0"/>
              <a:t>adjustment of acquisition-related dollar </a:t>
            </a:r>
            <a:r>
              <a:rPr lang="en-US" dirty="0" smtClean="0"/>
              <a:t>thresholds</a:t>
            </a:r>
            <a:r>
              <a:rPr lang="en-US" b="1" dirty="0" smtClean="0"/>
              <a:t> (</a:t>
            </a:r>
            <a:r>
              <a:rPr lang="en-US" b="1" dirty="0" smtClean="0">
                <a:solidFill>
                  <a:srgbClr val="FF0000"/>
                </a:solidFill>
              </a:rPr>
              <a:t>41 </a:t>
            </a:r>
            <a:r>
              <a:rPr lang="en-US" b="1" dirty="0">
                <a:solidFill>
                  <a:srgbClr val="FF0000"/>
                </a:solidFill>
              </a:rPr>
              <a:t>U.S.C. § </a:t>
            </a:r>
            <a:r>
              <a:rPr lang="en-US" b="1" dirty="0" smtClean="0">
                <a:solidFill>
                  <a:srgbClr val="FF0000"/>
                </a:solidFill>
              </a:rPr>
              <a:t>1908)</a:t>
            </a:r>
            <a:r>
              <a:rPr lang="en-US" dirty="0" smtClean="0"/>
              <a:t>, </a:t>
            </a:r>
          </a:p>
          <a:p>
            <a:pPr marL="228600" indent="-228600">
              <a:buFont typeface="+mj-lt"/>
              <a:buAutoNum type="arabicPeriod"/>
            </a:pPr>
            <a:r>
              <a:rPr lang="en-US" dirty="0" smtClean="0"/>
              <a:t>Equal </a:t>
            </a:r>
            <a:r>
              <a:rPr lang="en-US" dirty="0"/>
              <a:t>Employment Opportunity</a:t>
            </a:r>
            <a:r>
              <a:rPr lang="en-US" b="1" dirty="0"/>
              <a:t> </a:t>
            </a:r>
            <a:r>
              <a:rPr lang="en-US" dirty="0"/>
              <a:t>(</a:t>
            </a:r>
            <a:r>
              <a:rPr lang="en-US" b="1" dirty="0">
                <a:solidFill>
                  <a:srgbClr val="0000FF"/>
                </a:solidFill>
              </a:rPr>
              <a:t>41 C.F.R. Part 60</a:t>
            </a:r>
            <a:r>
              <a:rPr lang="en-US" dirty="0"/>
              <a:t>), </a:t>
            </a:r>
            <a:endParaRPr lang="en-US" dirty="0" smtClean="0"/>
          </a:p>
          <a:p>
            <a:pPr marL="228600" indent="-228600">
              <a:buFont typeface="+mj-lt"/>
              <a:buAutoNum type="arabicPeriod"/>
            </a:pPr>
            <a:r>
              <a:rPr lang="en-US" dirty="0" smtClean="0"/>
              <a:t>Davis-Bacon </a:t>
            </a:r>
            <a:r>
              <a:rPr lang="en-US" dirty="0"/>
              <a:t>Act, as amended</a:t>
            </a:r>
            <a:r>
              <a:rPr lang="en-US" b="1" dirty="0"/>
              <a:t> </a:t>
            </a:r>
            <a:r>
              <a:rPr lang="en-US" dirty="0" smtClean="0"/>
              <a:t>(</a:t>
            </a:r>
            <a:r>
              <a:rPr lang="en-US" b="1" dirty="0">
                <a:solidFill>
                  <a:srgbClr val="FF0000"/>
                </a:solidFill>
              </a:rPr>
              <a:t>40 U.S.C. §§ 3141-3148</a:t>
            </a:r>
            <a:r>
              <a:rPr lang="en-US" dirty="0"/>
              <a:t>), </a:t>
            </a:r>
            <a:endParaRPr lang="en-US" dirty="0" smtClean="0"/>
          </a:p>
          <a:p>
            <a:pPr marL="228600" indent="-228600">
              <a:buFont typeface="+mj-lt"/>
              <a:buAutoNum type="arabicPeriod"/>
            </a:pPr>
            <a:r>
              <a:rPr lang="en-US" dirty="0" smtClean="0"/>
              <a:t>Contract </a:t>
            </a:r>
            <a:r>
              <a:rPr lang="en-US" dirty="0"/>
              <a:t>Work Hours and Safety Standards Act (</a:t>
            </a:r>
            <a:r>
              <a:rPr lang="en-US" b="1" dirty="0">
                <a:solidFill>
                  <a:srgbClr val="FF0000"/>
                </a:solidFill>
              </a:rPr>
              <a:t>40 U.S.C. § 3701-3708</a:t>
            </a:r>
            <a:r>
              <a:rPr lang="en-US" dirty="0"/>
              <a:t>), </a:t>
            </a:r>
            <a:endParaRPr lang="en-US" dirty="0" smtClean="0"/>
          </a:p>
          <a:p>
            <a:pPr marL="228600" indent="-228600">
              <a:buFont typeface="+mj-lt"/>
              <a:buAutoNum type="arabicPeriod"/>
            </a:pPr>
            <a:r>
              <a:rPr lang="en-US" dirty="0"/>
              <a:t>RIGHTS TO INVENTIONS MADE BY NONPROFIT ORGANIZATIONS AND SMALL BUSINESS FIRMS UNDER GOVERNMENT GRANTS, CONTRACTS, AND COOPERATIVE </a:t>
            </a:r>
            <a:r>
              <a:rPr lang="en-US" dirty="0" smtClean="0"/>
              <a:t>AGREEMENTS</a:t>
            </a:r>
            <a:r>
              <a:rPr lang="en-US" b="1" dirty="0" smtClean="0"/>
              <a:t> (</a:t>
            </a:r>
            <a:r>
              <a:rPr lang="en-US" b="1" dirty="0" smtClean="0">
                <a:solidFill>
                  <a:srgbClr val="0000FF"/>
                </a:solidFill>
              </a:rPr>
              <a:t>37 </a:t>
            </a:r>
            <a:r>
              <a:rPr lang="en-US" b="1" dirty="0">
                <a:solidFill>
                  <a:srgbClr val="0000FF"/>
                </a:solidFill>
              </a:rPr>
              <a:t>C.F.R. Part </a:t>
            </a:r>
            <a:r>
              <a:rPr lang="en-US" b="1" dirty="0" smtClean="0">
                <a:solidFill>
                  <a:srgbClr val="0000FF"/>
                </a:solidFill>
              </a:rPr>
              <a:t>401)</a:t>
            </a:r>
            <a:r>
              <a:rPr lang="en-US" dirty="0" smtClean="0"/>
              <a:t>, </a:t>
            </a:r>
          </a:p>
          <a:p>
            <a:pPr marL="228600" indent="-228600">
              <a:buFont typeface="+mj-lt"/>
              <a:buAutoNum type="arabicPeriod"/>
            </a:pPr>
            <a:r>
              <a:rPr lang="en-US" dirty="0" smtClean="0"/>
              <a:t>Clean </a:t>
            </a:r>
            <a:r>
              <a:rPr lang="en-US" dirty="0"/>
              <a:t>Air Act (</a:t>
            </a:r>
            <a:r>
              <a:rPr lang="en-US" b="1" dirty="0">
                <a:solidFill>
                  <a:srgbClr val="FF0000"/>
                </a:solidFill>
              </a:rPr>
              <a:t>42 U.S.C. § 7401-7671q</a:t>
            </a:r>
            <a:r>
              <a:rPr lang="en-US" dirty="0"/>
              <a:t>.), </a:t>
            </a:r>
            <a:endParaRPr lang="en-US" dirty="0" smtClean="0"/>
          </a:p>
          <a:p>
            <a:pPr marL="228600" indent="-228600">
              <a:buFont typeface="+mj-lt"/>
              <a:buAutoNum type="arabicPeriod"/>
            </a:pPr>
            <a:r>
              <a:rPr lang="en-US" dirty="0" smtClean="0"/>
              <a:t>Federal </a:t>
            </a:r>
            <a:r>
              <a:rPr lang="en-US" dirty="0"/>
              <a:t>Water Pollution Control Act as amended (</a:t>
            </a:r>
            <a:r>
              <a:rPr lang="en-US" b="1" dirty="0">
                <a:solidFill>
                  <a:srgbClr val="FF0000"/>
                </a:solidFill>
              </a:rPr>
              <a:t>33 U.S.C. § 1251-1387</a:t>
            </a:r>
            <a:r>
              <a:rPr lang="en-US" dirty="0"/>
              <a:t>), </a:t>
            </a:r>
            <a:endParaRPr lang="en-US" dirty="0" smtClean="0"/>
          </a:p>
          <a:p>
            <a:pPr marL="228600" indent="-228600">
              <a:buFont typeface="+mj-lt"/>
              <a:buAutoNum type="arabicPeriod"/>
            </a:pPr>
            <a:r>
              <a:rPr lang="en-US" dirty="0" smtClean="0"/>
              <a:t>Energy </a:t>
            </a:r>
            <a:r>
              <a:rPr lang="en-US" dirty="0"/>
              <a:t>Policy and Conservation Act (</a:t>
            </a:r>
            <a:r>
              <a:rPr lang="en-US" b="1" dirty="0">
                <a:solidFill>
                  <a:srgbClr val="FF0000"/>
                </a:solidFill>
              </a:rPr>
              <a:t>42 U.S.C. § 6201</a:t>
            </a:r>
            <a:r>
              <a:rPr lang="en-US" dirty="0"/>
              <a:t>), </a:t>
            </a:r>
            <a:endParaRPr lang="en-US" dirty="0" smtClean="0"/>
          </a:p>
          <a:p>
            <a:pPr marL="228600" indent="-228600">
              <a:buFont typeface="+mj-lt"/>
              <a:buAutoNum type="arabicPeriod"/>
            </a:pPr>
            <a:r>
              <a:rPr lang="en-US" dirty="0" smtClean="0"/>
              <a:t>Debarment </a:t>
            </a:r>
            <a:r>
              <a:rPr lang="en-US" dirty="0"/>
              <a:t>and Suspension (</a:t>
            </a:r>
            <a:r>
              <a:rPr lang="en-US" b="1" dirty="0">
                <a:solidFill>
                  <a:srgbClr val="0000FF"/>
                </a:solidFill>
              </a:rPr>
              <a:t>Executive Orders 12549 and 12689</a:t>
            </a:r>
            <a:r>
              <a:rPr lang="en-US" dirty="0"/>
              <a:t>), </a:t>
            </a:r>
            <a:endParaRPr lang="en-US" dirty="0" smtClean="0"/>
          </a:p>
          <a:p>
            <a:pPr marL="228600" indent="-228600">
              <a:buFont typeface="+mj-lt"/>
              <a:buAutoNum type="arabicPeriod"/>
            </a:pPr>
            <a:r>
              <a:rPr lang="en-US" dirty="0" smtClean="0"/>
              <a:t>Byrd </a:t>
            </a:r>
            <a:r>
              <a:rPr lang="en-US" dirty="0"/>
              <a:t>Anti-Lobbying Amendment (</a:t>
            </a:r>
            <a:r>
              <a:rPr lang="en-US" b="1" dirty="0">
                <a:solidFill>
                  <a:srgbClr val="FF0000"/>
                </a:solidFill>
              </a:rPr>
              <a:t>31 U.S.C. § 1352</a:t>
            </a:r>
            <a:r>
              <a:rPr lang="en-US" dirty="0"/>
              <a:t>). 	</a:t>
            </a:r>
            <a:endParaRPr lang="en-US" dirty="0" smtClean="0"/>
          </a:p>
          <a:p>
            <a:pPr marL="228600" indent="-228600">
              <a:buFont typeface="+mj-lt"/>
              <a:buAutoNum type="arabicPeriod"/>
            </a:pPr>
            <a:endParaRPr lang="en-US" dirty="0"/>
          </a:p>
          <a:p>
            <a:r>
              <a:rPr lang="en-US" dirty="0">
                <a:hlinkClick r:id="rId3"/>
              </a:rPr>
              <a:t>http://</a:t>
            </a:r>
            <a:r>
              <a:rPr lang="en-US" dirty="0" smtClean="0">
                <a:hlinkClick r:id="rId3"/>
              </a:rPr>
              <a:t>www.ecfr.gov/cgi-bin/text-idx?SID=7d7b588123d28952a7ce6ce43cd7ce26&amp;node=2:1.1.2.2.1&amp;rgn=div5#2:1.1.2.2.1.6.51.23.6</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21</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3 has its origins from Circular A-21 </a:t>
            </a:r>
            <a:r>
              <a:rPr lang="en-US" dirty="0" smtClean="0"/>
              <a:t>Sections E &gt; </a:t>
            </a:r>
            <a:r>
              <a:rPr lang="en-US" dirty="0" smtClean="0"/>
              <a:t>H</a:t>
            </a:r>
          </a:p>
          <a:p>
            <a:r>
              <a:rPr lang="en-US" dirty="0">
                <a:hlinkClick r:id="rId3"/>
              </a:rPr>
              <a:t>http://www.whitehouse.gov/omb/circulars_a021_2004/#</a:t>
            </a:r>
            <a:r>
              <a:rPr lang="en-US" dirty="0" smtClean="0">
                <a:hlinkClick r:id="rId3"/>
              </a:rPr>
              <a:t>e</a:t>
            </a:r>
            <a:r>
              <a:rPr lang="en-US" dirty="0" smtClean="0"/>
              <a:t> </a:t>
            </a:r>
            <a:endParaRPr lang="en-US" dirty="0" smtClean="0"/>
          </a:p>
          <a:p>
            <a:endParaRPr lang="en-US" dirty="0"/>
          </a:p>
          <a:p>
            <a:r>
              <a:rPr lang="en-US" dirty="0">
                <a:hlinkClick r:id="rId4"/>
              </a:rPr>
              <a:t>http://</a:t>
            </a:r>
            <a:r>
              <a:rPr lang="en-US" dirty="0" smtClean="0">
                <a:hlinkClick r:id="rId4"/>
              </a:rPr>
              <a:t>www.ecfr.gov/cgi-bin/text-idx?SID=7d7b588123d28952a7ce6ce43cd7ce26&amp;node=2:1.1.2.2.1&amp;rgn=div5#2:1.1.2.2.1.6.51.23.7</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22</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4 has its origins from Circular A-122 </a:t>
            </a:r>
            <a:r>
              <a:rPr lang="en-US" dirty="0" smtClean="0"/>
              <a:t>Attachment </a:t>
            </a:r>
            <a:r>
              <a:rPr lang="en-US" dirty="0" smtClean="0"/>
              <a:t>A</a:t>
            </a:r>
          </a:p>
          <a:p>
            <a:r>
              <a:rPr lang="en-US" dirty="0">
                <a:hlinkClick r:id="rId3"/>
              </a:rPr>
              <a:t>http://www.whitehouse.gov/omb/circulars_a122_2004/#</a:t>
            </a:r>
            <a:r>
              <a:rPr lang="en-US" dirty="0" smtClean="0">
                <a:hlinkClick r:id="rId3"/>
              </a:rPr>
              <a:t>atta</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23</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5 has it origins from Circular </a:t>
            </a:r>
            <a:r>
              <a:rPr lang="en-US" dirty="0" smtClean="0"/>
              <a:t>A-87 Attachment </a:t>
            </a:r>
            <a:r>
              <a:rPr lang="en-US" dirty="0" smtClean="0"/>
              <a:t>C</a:t>
            </a:r>
          </a:p>
          <a:p>
            <a:r>
              <a:rPr lang="en-US" dirty="0">
                <a:hlinkClick r:id="rId3"/>
              </a:rPr>
              <a:t>http://www.whitehouse.gov/omb/circulars_a087_2004/#</a:t>
            </a:r>
            <a:r>
              <a:rPr lang="en-US" dirty="0" smtClean="0">
                <a:hlinkClick r:id="rId3"/>
              </a:rPr>
              <a:t>attc</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24</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6 has its origins from Circular </a:t>
            </a:r>
            <a:r>
              <a:rPr lang="en-US" dirty="0" smtClean="0"/>
              <a:t>A-87 Attachment </a:t>
            </a:r>
            <a:r>
              <a:rPr lang="en-US" dirty="0" smtClean="0"/>
              <a:t>D</a:t>
            </a:r>
          </a:p>
          <a:p>
            <a:r>
              <a:rPr lang="en-US" dirty="0">
                <a:hlinkClick r:id="rId3"/>
              </a:rPr>
              <a:t>http://www.whitehouse.gov/omb/circulars_a087_2004/#</a:t>
            </a:r>
            <a:r>
              <a:rPr lang="en-US" dirty="0" smtClean="0">
                <a:hlinkClick r:id="rId3"/>
              </a:rPr>
              <a:t>attd</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25</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7 has its origins from Circular </a:t>
            </a:r>
            <a:r>
              <a:rPr lang="en-US" dirty="0" smtClean="0"/>
              <a:t>A-87 Attachment </a:t>
            </a:r>
            <a:r>
              <a:rPr lang="en-US" dirty="0" smtClean="0"/>
              <a:t>E</a:t>
            </a:r>
          </a:p>
          <a:p>
            <a:r>
              <a:rPr lang="en-US" dirty="0">
                <a:hlinkClick r:id="rId3"/>
              </a:rPr>
              <a:t>http://www.whitehouse.gov/omb/circulars_a087_2004/#</a:t>
            </a:r>
            <a:r>
              <a:rPr lang="en-US" dirty="0" smtClean="0">
                <a:hlinkClick r:id="rId3"/>
              </a:rPr>
              <a:t>atte</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26</a:t>
            </a:fld>
            <a:endParaRPr lang="en-US"/>
          </a:p>
        </p:txBody>
      </p:sp>
    </p:spTree>
    <p:extLst>
      <p:ext uri="{BB962C8B-B14F-4D97-AF65-F5344CB8AC3E}">
        <p14:creationId xmlns:p14="http://schemas.microsoft.com/office/powerpoint/2010/main" val="2338804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8 has its origins</a:t>
            </a:r>
            <a:r>
              <a:rPr lang="en-US" baseline="0" dirty="0" smtClean="0"/>
              <a:t> from Circular </a:t>
            </a:r>
            <a:r>
              <a:rPr lang="en-US" dirty="0" smtClean="0"/>
              <a:t>A-122 </a:t>
            </a:r>
            <a:r>
              <a:rPr lang="en-US" dirty="0" smtClean="0"/>
              <a:t>Attachment </a:t>
            </a:r>
            <a:r>
              <a:rPr lang="en-US" dirty="0" smtClean="0"/>
              <a:t>C</a:t>
            </a:r>
          </a:p>
          <a:p>
            <a:r>
              <a:rPr lang="en-US" dirty="0">
                <a:hlinkClick r:id="rId3"/>
              </a:rPr>
              <a:t>http://www.whitehouse.gov/omb/circulars_a122_2004/#</a:t>
            </a:r>
            <a:r>
              <a:rPr lang="en-US" dirty="0" smtClean="0">
                <a:hlinkClick r:id="rId3"/>
              </a:rPr>
              <a:t>attc</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27</a:t>
            </a:fld>
            <a:endParaRPr lang="en-US"/>
          </a:p>
        </p:txBody>
      </p:sp>
    </p:spTree>
    <p:extLst>
      <p:ext uri="{BB962C8B-B14F-4D97-AF65-F5344CB8AC3E}">
        <p14:creationId xmlns:p14="http://schemas.microsoft.com/office/powerpoint/2010/main" val="3551235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9 has its origins from </a:t>
            </a:r>
            <a:r>
              <a:rPr lang="en-US" dirty="0" smtClean="0"/>
              <a:t>45 CFR Part 74, Appendix </a:t>
            </a:r>
            <a:r>
              <a:rPr lang="en-US" dirty="0" smtClean="0"/>
              <a:t>E</a:t>
            </a:r>
          </a:p>
          <a:p>
            <a:r>
              <a:rPr lang="en-US" dirty="0">
                <a:hlinkClick r:id="rId3"/>
              </a:rPr>
              <a:t>http://</a:t>
            </a:r>
            <a:r>
              <a:rPr lang="en-US" dirty="0" smtClean="0">
                <a:hlinkClick r:id="rId3"/>
              </a:rPr>
              <a:t>www.ecfr.gov/cgi-bin/text-idx?SID=dd65485609826719e329da1f37c5dd0d&amp;node=45:1.0.1.1.35&amp;rgn=div5</a:t>
            </a:r>
            <a:r>
              <a:rPr lang="en-US" dirty="0" smtClean="0"/>
              <a:t> </a:t>
            </a:r>
          </a:p>
          <a:p>
            <a:endParaRPr lang="en-US" dirty="0"/>
          </a:p>
          <a:p>
            <a:r>
              <a:rPr lang="en-US" dirty="0"/>
              <a:t>PART 74—UNIFORM ADMINISTRATIVE REQUIREMENTS FOR AWARDS AND SUBAWARDS TO INSTITUTIONS OF HIGHER EDUCATION, HOSPITALS, OTHER NONPROFIT ORGANIZATIONS, AND COMMERCIAL ORGANIZATIONS</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28</a:t>
            </a:fld>
            <a:endParaRPr lang="en-US"/>
          </a:p>
        </p:txBody>
      </p:sp>
    </p:spTree>
    <p:extLst>
      <p:ext uri="{BB962C8B-B14F-4D97-AF65-F5344CB8AC3E}">
        <p14:creationId xmlns:p14="http://schemas.microsoft.com/office/powerpoint/2010/main" val="3551235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10 has its origins from Circular A-133 Appendix A</a:t>
            </a:r>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29</a:t>
            </a:fld>
            <a:endParaRPr lang="en-US"/>
          </a:p>
        </p:txBody>
      </p:sp>
    </p:spTree>
    <p:extLst>
      <p:ext uri="{BB962C8B-B14F-4D97-AF65-F5344CB8AC3E}">
        <p14:creationId xmlns:p14="http://schemas.microsoft.com/office/powerpoint/2010/main" val="35512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regulatory guidance is issued by OMB – which is the Executive Office of the President, Office of Management and Budget.</a:t>
            </a:r>
          </a:p>
          <a:p>
            <a:r>
              <a:rPr lang="en-US" dirty="0" smtClean="0"/>
              <a:t>OMB’s goal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p>
          <a:p>
            <a:r>
              <a:rPr lang="en-US" dirty="0" smtClean="0"/>
              <a:t>Federal </a:t>
            </a:r>
            <a:r>
              <a:rPr lang="en-US" dirty="0" smtClean="0"/>
              <a:t>Register/ Vol. 78, No. 248 / Thursday, December 26, 2013 / Rules and Regulations / page 78590 / SUPPLEMENTARY INFORMATION</a:t>
            </a:r>
            <a:r>
              <a:rPr lang="en-US" dirty="0" smtClean="0"/>
              <a:t>:</a:t>
            </a:r>
          </a:p>
          <a:p>
            <a:r>
              <a:rPr lang="en-US" dirty="0">
                <a:hlinkClick r:id="rId3"/>
              </a:rPr>
              <a:t>http://</a:t>
            </a:r>
            <a:r>
              <a:rPr lang="en-US" dirty="0" smtClean="0">
                <a:hlinkClick r:id="rId3"/>
              </a:rPr>
              <a:t>www.gpo.gov/fdsys/pkg/FR-2013-12-26/pdf/2013-30465.pdf</a:t>
            </a:r>
            <a:r>
              <a:rPr lang="en-US"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a:t>
            </a:fld>
            <a:endParaRPr lang="en-US"/>
          </a:p>
        </p:txBody>
      </p:sp>
    </p:spTree>
    <p:extLst>
      <p:ext uri="{BB962C8B-B14F-4D97-AF65-F5344CB8AC3E}">
        <p14:creationId xmlns:p14="http://schemas.microsoft.com/office/powerpoint/2010/main" val="28082352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Appendix 11 has its origins from Circular </a:t>
            </a:r>
            <a:r>
              <a:rPr lang="en-US" dirty="0" smtClean="0"/>
              <a:t>A-133 </a:t>
            </a:r>
            <a:r>
              <a:rPr lang="en-US" dirty="0" smtClean="0"/>
              <a:t>Appendix B “The Compliance Supplement”</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30</a:t>
            </a:fld>
            <a:endParaRPr lang="en-US"/>
          </a:p>
        </p:txBody>
      </p:sp>
    </p:spTree>
    <p:extLst>
      <p:ext uri="{BB962C8B-B14F-4D97-AF65-F5344CB8AC3E}">
        <p14:creationId xmlns:p14="http://schemas.microsoft.com/office/powerpoint/2010/main" val="3551235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31</a:t>
            </a:fld>
            <a:endParaRPr lang="en-US"/>
          </a:p>
        </p:txBody>
      </p:sp>
    </p:spTree>
    <p:extLst>
      <p:ext uri="{BB962C8B-B14F-4D97-AF65-F5344CB8AC3E}">
        <p14:creationId xmlns:p14="http://schemas.microsoft.com/office/powerpoint/2010/main" val="39546166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smtClean="0"/>
              <a:t>SOURCE</a:t>
            </a:r>
            <a:r>
              <a:rPr lang="en-US" dirty="0"/>
              <a:t>:</a:t>
            </a:r>
          </a:p>
          <a:p>
            <a:pPr>
              <a:defRPr/>
            </a:pPr>
            <a:r>
              <a:rPr lang="en-US" dirty="0"/>
              <a:t>Federal Register/ Vol. 78, No. 248 / Thursday, December 26, 2013 / Rules and Regulations / page 78595 </a:t>
            </a:r>
            <a:r>
              <a:rPr lang="en-US" dirty="0" smtClean="0"/>
              <a:t>/</a:t>
            </a:r>
            <a:endParaRPr lang="en-US" dirty="0"/>
          </a:p>
          <a:p>
            <a:pPr>
              <a:defRPr/>
            </a:pPr>
            <a:r>
              <a:rPr lang="en-US" dirty="0">
                <a:hlinkClick r:id="rId3"/>
              </a:rPr>
              <a:t>http://www.gpo.gov/fdsys/pkg/FR-2013-12-26/pdf/2013-30465.pdf</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32</a:t>
            </a:fld>
            <a:endParaRPr lang="en-US"/>
          </a:p>
        </p:txBody>
      </p:sp>
    </p:spTree>
    <p:extLst>
      <p:ext uri="{BB962C8B-B14F-4D97-AF65-F5344CB8AC3E}">
        <p14:creationId xmlns:p14="http://schemas.microsoft.com/office/powerpoint/2010/main" val="3954616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can you find more information on this subject?</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33</a:t>
            </a:fld>
            <a:endParaRPr lang="en-US"/>
          </a:p>
        </p:txBody>
      </p:sp>
    </p:spTree>
    <p:extLst>
      <p:ext uri="{BB962C8B-B14F-4D97-AF65-F5344CB8AC3E}">
        <p14:creationId xmlns:p14="http://schemas.microsoft.com/office/powerpoint/2010/main" val="10412996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first </a:t>
            </a:r>
            <a:r>
              <a:rPr lang="en-US" dirty="0"/>
              <a:t>p</a:t>
            </a:r>
            <a:r>
              <a:rPr lang="en-US" dirty="0" smtClean="0"/>
              <a:t>lace to look is the Electronic Code of Federal Regulations on the internet.</a:t>
            </a:r>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34</a:t>
            </a:fld>
            <a:endParaRPr lang="en-US"/>
          </a:p>
        </p:txBody>
      </p:sp>
    </p:spTree>
    <p:extLst>
      <p:ext uri="{BB962C8B-B14F-4D97-AF65-F5344CB8AC3E}">
        <p14:creationId xmlns:p14="http://schemas.microsoft.com/office/powerpoint/2010/main" val="32871332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a:t>
            </a:r>
            <a:r>
              <a:rPr lang="en-US" dirty="0" smtClean="0">
                <a:hlinkClick r:id="rId3"/>
              </a:rPr>
              <a:t>www.ecfr.gov/cgi-bin/text-idx?SID=dd65485609826719e329da1f37c5dd0d&amp;node=2:1.1.2.2.1&amp;rgn=div5</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35</a:t>
            </a:fld>
            <a:endParaRPr lang="en-US"/>
          </a:p>
        </p:txBody>
      </p:sp>
    </p:spTree>
    <p:extLst>
      <p:ext uri="{BB962C8B-B14F-4D97-AF65-F5344CB8AC3E}">
        <p14:creationId xmlns:p14="http://schemas.microsoft.com/office/powerpoint/2010/main" val="32871332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Federal Register is where you find the preamble text with supplementary information and, starting on page 78591 a section labeled Major Policy Reforms in which OMB discusses selected sections with changes. This is content you will not see in the e-CFR version.</a:t>
            </a:r>
          </a:p>
          <a:p>
            <a:endParaRPr lang="en-US" dirty="0"/>
          </a:p>
          <a:p>
            <a:r>
              <a:rPr lang="en-US" dirty="0">
                <a:hlinkClick r:id="rId3"/>
              </a:rPr>
              <a:t>http://</a:t>
            </a:r>
            <a:r>
              <a:rPr lang="en-US" dirty="0" smtClean="0">
                <a:hlinkClick r:id="rId3"/>
              </a:rPr>
              <a:t>www.gpo.gov/fdsys/pkg/FR-2013-12-26/pdf/2013-30465.pdf</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36</a:t>
            </a:fld>
            <a:endParaRPr lang="en-US"/>
          </a:p>
        </p:txBody>
      </p:sp>
    </p:spTree>
    <p:extLst>
      <p:ext uri="{BB962C8B-B14F-4D97-AF65-F5344CB8AC3E}">
        <p14:creationId xmlns:p14="http://schemas.microsoft.com/office/powerpoint/2010/main" val="32871332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additional resources that OMB and the COFAR have provided -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37</a:t>
            </a:fld>
            <a:endParaRPr lang="en-US"/>
          </a:p>
        </p:txBody>
      </p:sp>
    </p:spTree>
    <p:extLst>
      <p:ext uri="{BB962C8B-B14F-4D97-AF65-F5344CB8AC3E}">
        <p14:creationId xmlns:p14="http://schemas.microsoft.com/office/powerpoint/2010/main" val="35926313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following documents are intended as supporting materials to facilitate review of </a:t>
            </a:r>
            <a:r>
              <a:rPr lang="en-US" dirty="0" smtClean="0"/>
              <a:t>‘2 </a:t>
            </a:r>
            <a:r>
              <a:rPr lang="en-US" dirty="0" smtClean="0"/>
              <a:t>CFR Chapter I, and Chapter II Parts 200, 215, 220, 225, and 230 Uniform Administrative Requirements, Cost Principles, and Audit Requirements for Federal Awards</a:t>
            </a:r>
            <a:r>
              <a:rPr lang="en-US" dirty="0" smtClean="0"/>
              <a:t>.’ </a:t>
            </a:r>
            <a:r>
              <a:rPr lang="en-US" dirty="0" smtClean="0"/>
              <a:t>Where there are any discrepancies between the supporting documents and the final guidance, the final guidance takes precedence</a:t>
            </a:r>
            <a:r>
              <a:rPr lang="en-US" dirty="0" smtClean="0"/>
              <a:t>.”</a:t>
            </a:r>
          </a:p>
          <a:p>
            <a:endParaRPr lang="en-US" dirty="0"/>
          </a:p>
          <a:p>
            <a:r>
              <a:rPr lang="en-US" dirty="0" smtClean="0">
                <a:hlinkClick r:id="rId3"/>
              </a:rPr>
              <a:t>http://www.whitehouse.gov/omb/grants_docs</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38</a:t>
            </a:fld>
            <a:endParaRPr lang="en-US"/>
          </a:p>
        </p:txBody>
      </p:sp>
    </p:spTree>
    <p:extLst>
      <p:ext uri="{BB962C8B-B14F-4D97-AF65-F5344CB8AC3E}">
        <p14:creationId xmlns:p14="http://schemas.microsoft.com/office/powerpoint/2010/main" val="33561923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webcasts were conducted last January and were recorded for later viewing by interested parties – you will find links to these on COFAR’s webpage - they are on YouTube.</a:t>
            </a:r>
          </a:p>
          <a:p>
            <a:endParaRPr lang="en-US" dirty="0"/>
          </a:p>
          <a:p>
            <a:r>
              <a:rPr lang="en-US" dirty="0">
                <a:hlinkClick r:id="rId3"/>
              </a:rPr>
              <a:t>https://cfo.gov/cofar</a:t>
            </a:r>
            <a:r>
              <a:rPr lang="en-US" dirty="0" smtClean="0">
                <a:hlinkClick r:id="rId3"/>
              </a:rPr>
              <a:t>/</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39</a:t>
            </a:fld>
            <a:endParaRPr lang="en-US"/>
          </a:p>
        </p:txBody>
      </p:sp>
    </p:spTree>
    <p:extLst>
      <p:ext uri="{BB962C8B-B14F-4D97-AF65-F5344CB8AC3E}">
        <p14:creationId xmlns:p14="http://schemas.microsoft.com/office/powerpoint/2010/main" val="2951131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started out as a Proposal was issued as Final Guidance December 26,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SOURCE: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Federal </a:t>
            </a:r>
            <a:r>
              <a:rPr lang="en-US" dirty="0" smtClean="0"/>
              <a:t>Register/ Vol. 78, No. 248 / Thursday, December 26, 2013 / Rules and Regulations / page 78591 / SUPPLEMENTARY INFORMATION</a:t>
            </a:r>
            <a:r>
              <a:rPr lang="en-US" dirty="0" smtClean="0"/>
              <a:t>:</a:t>
            </a:r>
          </a:p>
          <a:p>
            <a:pPr>
              <a:defRPr/>
            </a:pPr>
            <a:r>
              <a:rPr lang="en-US" dirty="0">
                <a:hlinkClick r:id="rId3"/>
              </a:rPr>
              <a:t>http://</a:t>
            </a:r>
            <a:r>
              <a:rPr lang="en-US" dirty="0" smtClean="0">
                <a:hlinkClick r:id="rId3"/>
              </a:rPr>
              <a:t>www.gpo.gov/fdsys/pkg/FR-2013-12-26/pdf/2013-30465.pdf</a:t>
            </a:r>
            <a:r>
              <a:rPr lang="en-US" dirty="0" smtClean="0"/>
              <a:t> </a:t>
            </a:r>
            <a:endParaRPr lang="en-US" dirty="0" smtClean="0"/>
          </a:p>
        </p:txBody>
      </p:sp>
      <p:sp>
        <p:nvSpPr>
          <p:cNvPr id="4" name="Slide Number Placeholder 3"/>
          <p:cNvSpPr>
            <a:spLocks noGrp="1"/>
          </p:cNvSpPr>
          <p:nvPr>
            <p:ph type="sldNum" sz="quarter" idx="10"/>
          </p:nvPr>
        </p:nvSpPr>
        <p:spPr/>
        <p:txBody>
          <a:bodyPr/>
          <a:lstStyle/>
          <a:p>
            <a:fld id="{6CC8CF10-349A-4EA8-8E2A-FBD52BD8751A}" type="slidenum">
              <a:rPr lang="en-US" smtClean="0"/>
              <a:t>4</a:t>
            </a:fld>
            <a:endParaRPr lang="en-US"/>
          </a:p>
        </p:txBody>
      </p:sp>
    </p:spTree>
    <p:extLst>
      <p:ext uri="{BB962C8B-B14F-4D97-AF65-F5344CB8AC3E}">
        <p14:creationId xmlns:p14="http://schemas.microsoft.com/office/powerpoint/2010/main" val="16007899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https://cfo.gov/cofar</a:t>
            </a:r>
            <a:r>
              <a:rPr lang="en-US" dirty="0" smtClean="0">
                <a:hlinkClick r:id="rId3"/>
              </a:rPr>
              <a:t>/</a:t>
            </a:r>
            <a:endParaRPr lang="en-US" dirty="0" smtClean="0"/>
          </a:p>
          <a:p>
            <a:endParaRPr lang="en-US" dirty="0"/>
          </a:p>
          <a:p>
            <a:r>
              <a:rPr lang="en-US" dirty="0">
                <a:hlinkClick r:id="rId4"/>
              </a:rPr>
              <a:t>https://cfo.gov/wp-content/uploads/2013/01/2-C.F.R.-</a:t>
            </a:r>
            <a:r>
              <a:rPr lang="en-US" dirty="0" smtClean="0">
                <a:hlinkClick r:id="rId4"/>
              </a:rPr>
              <a:t>200-FAQs-2-12-2014.pdf</a:t>
            </a:r>
            <a:r>
              <a:rPr lang="en-US" dirty="0" smtClean="0"/>
              <a:t>  </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40</a:t>
            </a:fld>
            <a:endParaRPr lang="en-US"/>
          </a:p>
        </p:txBody>
      </p:sp>
    </p:spTree>
    <p:extLst>
      <p:ext uri="{BB962C8B-B14F-4D97-AF65-F5344CB8AC3E}">
        <p14:creationId xmlns:p14="http://schemas.microsoft.com/office/powerpoint/2010/main" val="17090615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time today – If you have questions regarding 2 CFR 200 you are welcome to contact me by phone or e-mail; e-mail is usually the easiest method.</a:t>
            </a:r>
          </a:p>
          <a:p>
            <a:endParaRPr lang="en-US" dirty="0" smtClean="0"/>
          </a:p>
          <a:p>
            <a:r>
              <a:rPr lang="en-US" dirty="0" smtClean="0"/>
              <a:t>We will be posting this presentation to the Office of External Audits “Transit System Audit Materials” webpage along with links to 2 CFR 200 on the e-CFR as well as the Federal Register. Additionally, we will have a link to the COFAR’s webpage.</a:t>
            </a:r>
          </a:p>
          <a:p>
            <a:endParaRPr lang="en-US" dirty="0" smtClean="0"/>
          </a:p>
          <a:p>
            <a:r>
              <a:rPr lang="en-US" dirty="0" smtClean="0"/>
              <a:t>Finally, for all Rural Transit Agencies we are presenting 5 training sessions next month in June on preparing Cost Allocation Plan and/or In-Kind Plan Proposals for compliance with 2 CFR 200. We will also introduce three new ODOT audit circulars specific to transit </a:t>
            </a:r>
            <a:r>
              <a:rPr lang="en-US" dirty="0" smtClean="0"/>
              <a:t>grantees. </a:t>
            </a:r>
          </a:p>
          <a:p>
            <a:endParaRPr lang="en-US" dirty="0"/>
          </a:p>
          <a:p>
            <a:r>
              <a:rPr lang="en-US" dirty="0" smtClean="0"/>
              <a:t>We strongly recommend that all rural transit grantees attend one of the sessions. If you have not already registered, please contact Lori Spencer in the Office of Transit.</a:t>
            </a:r>
          </a:p>
          <a:p>
            <a:endParaRPr lang="en-US" dirty="0"/>
          </a:p>
          <a:p>
            <a:r>
              <a:rPr lang="en-US" dirty="0" smtClean="0"/>
              <a:t>THANK YOU AGAIN!</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41</a:t>
            </a:fld>
            <a:endParaRPr lang="en-US"/>
          </a:p>
        </p:txBody>
      </p:sp>
    </p:spTree>
    <p:extLst>
      <p:ext uri="{BB962C8B-B14F-4D97-AF65-F5344CB8AC3E}">
        <p14:creationId xmlns:p14="http://schemas.microsoft.com/office/powerpoint/2010/main" val="104129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mentioned in the previous slide this effort was led by the COFAR.</a:t>
            </a:r>
          </a:p>
          <a:p>
            <a:r>
              <a:rPr lang="en-US" dirty="0" smtClean="0"/>
              <a:t>Let’s take a look at who the COFAR is…</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5</a:t>
            </a:fld>
            <a:endParaRPr lang="en-US"/>
          </a:p>
        </p:txBody>
      </p:sp>
    </p:spTree>
    <p:extLst>
      <p:ext uri="{BB962C8B-B14F-4D97-AF65-F5344CB8AC3E}">
        <p14:creationId xmlns:p14="http://schemas.microsoft.com/office/powerpoint/2010/main" val="3592631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a:t>
            </a:r>
          </a:p>
          <a:p>
            <a:r>
              <a:rPr lang="en-US" dirty="0" smtClean="0">
                <a:hlinkClick r:id="rId3"/>
              </a:rPr>
              <a:t>https://cfo.gov/cofar/</a:t>
            </a:r>
            <a:r>
              <a:rPr lang="en-US" dirty="0" smtClean="0"/>
              <a:t>  </a:t>
            </a:r>
          </a:p>
          <a:p>
            <a:endParaRPr lang="en-US" dirty="0"/>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6</a:t>
            </a:fld>
            <a:endParaRPr lang="en-US"/>
          </a:p>
        </p:txBody>
      </p:sp>
    </p:spTree>
    <p:extLst>
      <p:ext uri="{BB962C8B-B14F-4D97-AF65-F5344CB8AC3E}">
        <p14:creationId xmlns:p14="http://schemas.microsoft.com/office/powerpoint/2010/main" val="546739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hlinkClick r:id="rId3"/>
              </a:rPr>
              <a:t>https://cfo.gov/cofar/</a:t>
            </a:r>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7</a:t>
            </a:fld>
            <a:endParaRPr lang="en-US"/>
          </a:p>
        </p:txBody>
      </p:sp>
    </p:spTree>
    <p:extLst>
      <p:ext uri="{BB962C8B-B14F-4D97-AF65-F5344CB8AC3E}">
        <p14:creationId xmlns:p14="http://schemas.microsoft.com/office/powerpoint/2010/main" val="24128301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8</a:t>
            </a:fld>
            <a:endParaRPr lang="en-US"/>
          </a:p>
        </p:txBody>
      </p:sp>
    </p:spTree>
    <p:extLst>
      <p:ext uri="{BB962C8B-B14F-4D97-AF65-F5344CB8AC3E}">
        <p14:creationId xmlns:p14="http://schemas.microsoft.com/office/powerpoint/2010/main" val="238396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a:t>
            </a:r>
          </a:p>
          <a:p>
            <a:r>
              <a:rPr lang="en-US" dirty="0" smtClean="0"/>
              <a:t>Federal Register/ Vol. 78, No. 248 / Thursday, December 26, 2013 / Rules and Regulations / page 78590 /</a:t>
            </a:r>
          </a:p>
          <a:p>
            <a:r>
              <a:rPr lang="en-US" dirty="0" smtClean="0">
                <a:hlinkClick r:id="rId3"/>
              </a:rPr>
              <a:t>http://www.gpo.gov/fdsys/pkg/FR-2013-12-26/pdf/2013-30465.pdf</a:t>
            </a:r>
            <a:endParaRPr lang="en-US" dirty="0"/>
          </a:p>
        </p:txBody>
      </p:sp>
      <p:sp>
        <p:nvSpPr>
          <p:cNvPr id="4" name="Slide Number Placeholder 3"/>
          <p:cNvSpPr>
            <a:spLocks noGrp="1"/>
          </p:cNvSpPr>
          <p:nvPr>
            <p:ph type="sldNum" sz="quarter" idx="10"/>
          </p:nvPr>
        </p:nvSpPr>
        <p:spPr/>
        <p:txBody>
          <a:bodyPr/>
          <a:lstStyle/>
          <a:p>
            <a:fld id="{6CC8CF10-349A-4EA8-8E2A-FBD52BD8751A}" type="slidenum">
              <a:rPr lang="en-US" smtClean="0"/>
              <a:t>9</a:t>
            </a:fld>
            <a:endParaRPr lang="en-US"/>
          </a:p>
        </p:txBody>
      </p:sp>
    </p:spTree>
    <p:extLst>
      <p:ext uri="{BB962C8B-B14F-4D97-AF65-F5344CB8AC3E}">
        <p14:creationId xmlns:p14="http://schemas.microsoft.com/office/powerpoint/2010/main" val="7169757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09650" y="1219200"/>
            <a:ext cx="7124700" cy="1019175"/>
          </a:xfrm>
        </p:spPr>
        <p:txBody>
          <a:bodyPr/>
          <a:lstStyle>
            <a:lvl1pPr algn="ctr">
              <a:defRPr/>
            </a:lvl1pPr>
          </a:lstStyle>
          <a:p>
            <a:pPr lvl="0"/>
            <a:r>
              <a:rPr lang="en-US" noProof="0" dirty="0" smtClean="0"/>
              <a:t>Click to edit Master title style</a:t>
            </a:r>
          </a:p>
        </p:txBody>
      </p:sp>
      <p:sp>
        <p:nvSpPr>
          <p:cNvPr id="3075" name="Rectangle 3"/>
          <p:cNvSpPr>
            <a:spLocks noGrp="1" noChangeArrowheads="1"/>
          </p:cNvSpPr>
          <p:nvPr>
            <p:ph type="subTitle" idx="1"/>
          </p:nvPr>
        </p:nvSpPr>
        <p:spPr>
          <a:xfrm>
            <a:off x="1009650" y="2238375"/>
            <a:ext cx="7124700" cy="914400"/>
          </a:xfrm>
        </p:spPr>
        <p:txBody>
          <a:bodyPr/>
          <a:lstStyle>
            <a:lvl1pPr marL="0" indent="0" algn="ctr">
              <a:buFontTx/>
              <a:buNone/>
              <a:defRPr>
                <a:solidFill>
                  <a:schemeClr val="bg1"/>
                </a:solidFill>
              </a:defRPr>
            </a:lvl1pPr>
          </a:lstStyle>
          <a:p>
            <a:pPr lvl="0"/>
            <a:r>
              <a:rPr lang="en-US" noProof="0" smtClean="0"/>
              <a:t>Click to edit Master subtitle style</a:t>
            </a:r>
          </a:p>
        </p:txBody>
      </p:sp>
      <p:sp>
        <p:nvSpPr>
          <p:cNvPr id="3082" name="Rectangle 10"/>
          <p:cNvSpPr>
            <a:spLocks noGrp="1" noChangeArrowheads="1"/>
          </p:cNvSpPr>
          <p:nvPr>
            <p:ph type="dt" sz="half" idx="2"/>
          </p:nvPr>
        </p:nvSpPr>
        <p:spPr/>
        <p:txBody>
          <a:bodyPr/>
          <a:lstStyle>
            <a:lvl1pPr>
              <a:defRPr>
                <a:solidFill>
                  <a:schemeClr val="bg1"/>
                </a:solidFill>
              </a:defRPr>
            </a:lvl1pPr>
          </a:lstStyle>
          <a:p>
            <a:endParaRPr lang="en-US"/>
          </a:p>
        </p:txBody>
      </p:sp>
      <p:sp>
        <p:nvSpPr>
          <p:cNvPr id="3083" name="Rectangle 11"/>
          <p:cNvSpPr>
            <a:spLocks noGrp="1" noChangeArrowheads="1"/>
          </p:cNvSpPr>
          <p:nvPr>
            <p:ph type="ftr" sz="quarter" idx="3"/>
          </p:nvPr>
        </p:nvSpPr>
        <p:spPr/>
        <p:txBody>
          <a:bodyPr/>
          <a:lstStyle>
            <a:lvl1pPr>
              <a:defRPr>
                <a:solidFill>
                  <a:schemeClr val="bg1"/>
                </a:solidFill>
              </a:defRPr>
            </a:lvl1pPr>
          </a:lstStyle>
          <a:p>
            <a:endParaRPr lang="en-US"/>
          </a:p>
        </p:txBody>
      </p:sp>
      <p:sp>
        <p:nvSpPr>
          <p:cNvPr id="3084" name="Rectangle 12"/>
          <p:cNvSpPr>
            <a:spLocks noGrp="1" noChangeArrowheads="1"/>
          </p:cNvSpPr>
          <p:nvPr>
            <p:ph type="sldNum" sz="quarter" idx="4"/>
          </p:nvPr>
        </p:nvSpPr>
        <p:spPr/>
        <p:txBody>
          <a:bodyPr/>
          <a:lstStyle>
            <a:lvl1pPr>
              <a:defRPr>
                <a:solidFill>
                  <a:schemeClr val="bg1"/>
                </a:solidFill>
              </a:defRPr>
            </a:lvl1pPr>
          </a:lstStyle>
          <a:p>
            <a:fld id="{58A2D811-EA14-4018-98D3-1FA5490D053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2748E7-5644-45F1-BDA5-6128CEA6CAF4}" type="slidenum">
              <a:rPr lang="en-US"/>
              <a:pPr/>
              <a:t>‹#›</a:t>
            </a:fld>
            <a:endParaRPr lang="en-US"/>
          </a:p>
        </p:txBody>
      </p:sp>
    </p:spTree>
    <p:extLst>
      <p:ext uri="{BB962C8B-B14F-4D97-AF65-F5344CB8AC3E}">
        <p14:creationId xmlns:p14="http://schemas.microsoft.com/office/powerpoint/2010/main" val="304646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76200"/>
            <a:ext cx="2152650" cy="615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76200"/>
            <a:ext cx="6305550" cy="615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B5F331-04E2-4C78-AE63-6B16ADCDBA62}" type="slidenum">
              <a:rPr lang="en-US"/>
              <a:pPr/>
              <a:t>‹#›</a:t>
            </a:fld>
            <a:endParaRPr lang="en-US"/>
          </a:p>
        </p:txBody>
      </p:sp>
    </p:spTree>
    <p:extLst>
      <p:ext uri="{BB962C8B-B14F-4D97-AF65-F5344CB8AC3E}">
        <p14:creationId xmlns:p14="http://schemas.microsoft.com/office/powerpoint/2010/main" val="1347406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effectLst>
                  <a:outerShdw blurRad="38100" dist="38100" dir="2700000" algn="tl">
                    <a:srgbClr val="000000">
                      <a:alpha val="43137"/>
                    </a:srgbClr>
                  </a:outerShdw>
                </a:effectLst>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861D4F-098B-4577-8421-AD3A82CCB253}" type="slidenum">
              <a:rPr lang="en-US"/>
              <a:pPr/>
              <a:t>‹#›</a:t>
            </a:fld>
            <a:endParaRPr lang="en-US"/>
          </a:p>
        </p:txBody>
      </p:sp>
    </p:spTree>
    <p:extLst>
      <p:ext uri="{BB962C8B-B14F-4D97-AF65-F5344CB8AC3E}">
        <p14:creationId xmlns:p14="http://schemas.microsoft.com/office/powerpoint/2010/main" val="10109381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09600" y="990600"/>
            <a:ext cx="7772400" cy="1752600"/>
          </a:xfrm>
        </p:spPr>
        <p:txBody>
          <a:bodyPr anchor="b"/>
          <a:lstStyle>
            <a:lvl1pPr marL="0" indent="0" algn="ctr">
              <a:buNone/>
              <a:defRPr sz="4000" b="1">
                <a:solidFill>
                  <a:schemeClr val="bg1"/>
                </a:solidFill>
                <a:effectLst>
                  <a:outerShdw blurRad="38100" dist="38100" dir="2700000" algn="tl">
                    <a:srgbClr val="000000">
                      <a:alpha val="43137"/>
                    </a:srgbClr>
                  </a:outerShdw>
                </a:effectLst>
                <a:latin typeface="Baskerville Old Face" pitchFamily="18"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9336246-9763-4BDB-B4D8-3BF637A5DF2F}" type="slidenum">
              <a:rPr lang="en-US"/>
              <a:pPr/>
              <a:t>‹#›</a:t>
            </a:fld>
            <a:endParaRPr lang="en-US"/>
          </a:p>
        </p:txBody>
      </p:sp>
    </p:spTree>
    <p:extLst>
      <p:ext uri="{BB962C8B-B14F-4D97-AF65-F5344CB8AC3E}">
        <p14:creationId xmlns:p14="http://schemas.microsoft.com/office/powerpoint/2010/main" val="2438682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sz="4000">
                <a:effectLst>
                  <a:outerShdw blurRad="38100" dist="38100" dir="2700000" algn="tl">
                    <a:srgbClr val="000000">
                      <a:alpha val="43137"/>
                    </a:srgbClr>
                  </a:outerShdw>
                </a:effectLst>
                <a:latin typeface="Baskerville Old Face"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747713" y="1981200"/>
            <a:ext cx="3733800" cy="425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3913" y="1981200"/>
            <a:ext cx="3733800" cy="4254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E99C73-B300-4000-BB96-91753F9836A1}" type="slidenum">
              <a:rPr lang="en-US"/>
              <a:pPr/>
              <a:t>‹#›</a:t>
            </a:fld>
            <a:endParaRPr lang="en-US"/>
          </a:p>
        </p:txBody>
      </p:sp>
    </p:spTree>
    <p:extLst>
      <p:ext uri="{BB962C8B-B14F-4D97-AF65-F5344CB8AC3E}">
        <p14:creationId xmlns:p14="http://schemas.microsoft.com/office/powerpoint/2010/main" val="24413659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lgn="ct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5601DC-FF9E-4ABC-BAC5-FD25D79A8210}" type="slidenum">
              <a:rPr lang="en-US"/>
              <a:pPr/>
              <a:t>‹#›</a:t>
            </a:fld>
            <a:endParaRPr lang="en-US"/>
          </a:p>
        </p:txBody>
      </p:sp>
    </p:spTree>
    <p:extLst>
      <p:ext uri="{BB962C8B-B14F-4D97-AF65-F5344CB8AC3E}">
        <p14:creationId xmlns:p14="http://schemas.microsoft.com/office/powerpoint/2010/main" val="19495062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9172BDD-14C1-4535-ABA8-E821529EB148}" type="slidenum">
              <a:rPr lang="en-US"/>
              <a:pPr/>
              <a:t>‹#›</a:t>
            </a:fld>
            <a:endParaRPr lang="en-US"/>
          </a:p>
        </p:txBody>
      </p:sp>
    </p:spTree>
    <p:extLst>
      <p:ext uri="{BB962C8B-B14F-4D97-AF65-F5344CB8AC3E}">
        <p14:creationId xmlns:p14="http://schemas.microsoft.com/office/powerpoint/2010/main" val="21614450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5BD4F54-65F2-43A0-A7EA-5B13384461F1}" type="slidenum">
              <a:rPr lang="en-US"/>
              <a:pPr/>
              <a:t>‹#›</a:t>
            </a:fld>
            <a:endParaRPr lang="en-US"/>
          </a:p>
        </p:txBody>
      </p:sp>
    </p:spTree>
    <p:extLst>
      <p:ext uri="{BB962C8B-B14F-4D97-AF65-F5344CB8AC3E}">
        <p14:creationId xmlns:p14="http://schemas.microsoft.com/office/powerpoint/2010/main" val="10537506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1ED9B1-D108-4F73-AB5D-853FACA10840}" type="slidenum">
              <a:rPr lang="en-US"/>
              <a:pPr/>
              <a:t>‹#›</a:t>
            </a:fld>
            <a:endParaRPr lang="en-US"/>
          </a:p>
        </p:txBody>
      </p:sp>
    </p:spTree>
    <p:extLst>
      <p:ext uri="{BB962C8B-B14F-4D97-AF65-F5344CB8AC3E}">
        <p14:creationId xmlns:p14="http://schemas.microsoft.com/office/powerpoint/2010/main" val="103814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EEE2C20-C6A9-4693-AD73-97370AE938EF}" type="slidenum">
              <a:rPr lang="en-US"/>
              <a:pPr/>
              <a:t>‹#›</a:t>
            </a:fld>
            <a:endParaRPr lang="en-US"/>
          </a:p>
        </p:txBody>
      </p:sp>
    </p:spTree>
    <p:extLst>
      <p:ext uri="{BB962C8B-B14F-4D97-AF65-F5344CB8AC3E}">
        <p14:creationId xmlns:p14="http://schemas.microsoft.com/office/powerpoint/2010/main" val="863654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610600" cy="103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747713" y="1981200"/>
            <a:ext cx="7620000" cy="425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86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818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6D6C032-A814-4AAC-8C6A-92F366B68D5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000" b="1">
          <a:solidFill>
            <a:schemeClr val="bg1"/>
          </a:solidFill>
          <a:latin typeface="Baskerville Old Face" pitchFamily="18" charset="0"/>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114800"/>
            <a:ext cx="8686800" cy="990600"/>
          </a:xfrm>
        </p:spPr>
        <p:txBody>
          <a:bodyPr/>
          <a:lstStyle/>
          <a:p>
            <a:r>
              <a:rPr lang="en-US" sz="4800" dirty="0" smtClean="0">
                <a:solidFill>
                  <a:schemeClr val="tx1"/>
                </a:solidFill>
                <a:effectLst>
                  <a:outerShdw blurRad="50800" dist="38100" dir="2700000" algn="tl" rotWithShape="0">
                    <a:prstClr val="black">
                      <a:alpha val="40000"/>
                    </a:prstClr>
                  </a:outerShdw>
                </a:effectLst>
                <a:latin typeface="Baskerville Old Face" pitchFamily="18" charset="0"/>
              </a:rPr>
              <a:t>2 CFR 200</a:t>
            </a:r>
            <a:br>
              <a:rPr lang="en-US" sz="4800" dirty="0" smtClean="0">
                <a:solidFill>
                  <a:schemeClr val="tx1"/>
                </a:solidFill>
                <a:effectLst>
                  <a:outerShdw blurRad="50800" dist="38100" dir="2700000" algn="tl" rotWithShape="0">
                    <a:prstClr val="black">
                      <a:alpha val="40000"/>
                    </a:prstClr>
                  </a:outerShdw>
                </a:effectLst>
                <a:latin typeface="Baskerville Old Face" pitchFamily="18" charset="0"/>
              </a:rPr>
            </a:br>
            <a:r>
              <a:rPr lang="en-US" sz="3600" dirty="0" smtClean="0">
                <a:solidFill>
                  <a:schemeClr val="tx1"/>
                </a:solidFill>
                <a:effectLst>
                  <a:outerShdw blurRad="50800" dist="38100" dir="2700000" algn="tl" rotWithShape="0">
                    <a:prstClr val="black">
                      <a:alpha val="40000"/>
                    </a:prstClr>
                  </a:outerShdw>
                </a:effectLst>
              </a:rPr>
              <a:t>“Uniform Federal Grant Guidance”</a:t>
            </a:r>
            <a:endParaRPr lang="en-US" sz="3600" dirty="0">
              <a:solidFill>
                <a:schemeClr val="tx1"/>
              </a:solidFill>
              <a:effectLst>
                <a:outerShdw blurRad="50800" dist="38100" dir="2700000" algn="tl" rotWithShape="0">
                  <a:prstClr val="black">
                    <a:alpha val="40000"/>
                  </a:prstClr>
                </a:outerShdw>
              </a:effectLst>
            </a:endParaRPr>
          </a:p>
        </p:txBody>
      </p:sp>
      <p:sp>
        <p:nvSpPr>
          <p:cNvPr id="3" name="Subtitle 2"/>
          <p:cNvSpPr>
            <a:spLocks noGrp="1"/>
          </p:cNvSpPr>
          <p:nvPr>
            <p:ph type="subTitle" idx="1"/>
          </p:nvPr>
        </p:nvSpPr>
        <p:spPr>
          <a:xfrm>
            <a:off x="4724400" y="5867400"/>
            <a:ext cx="5486400" cy="685800"/>
          </a:xfrm>
        </p:spPr>
        <p:txBody>
          <a:bodyPr>
            <a:normAutofit fontScale="47500" lnSpcReduction="20000"/>
          </a:bodyPr>
          <a:lstStyle/>
          <a:p>
            <a:r>
              <a:rPr lang="en-US" sz="2900" dirty="0" smtClean="0">
                <a:solidFill>
                  <a:schemeClr val="tx1"/>
                </a:solidFill>
                <a:latin typeface="Adobe Kaiti Std R" pitchFamily="18" charset="-128"/>
                <a:ea typeface="Adobe Kaiti Std R" pitchFamily="18" charset="-128"/>
              </a:rPr>
              <a:t>Michael Miller, Auditor</a:t>
            </a:r>
          </a:p>
          <a:p>
            <a:r>
              <a:rPr lang="en-US" sz="2800" dirty="0" smtClean="0">
                <a:solidFill>
                  <a:schemeClr val="tx1"/>
                </a:solidFill>
                <a:latin typeface="Adobe Kaiti Std R" pitchFamily="18" charset="-128"/>
                <a:ea typeface="Adobe Kaiti Std R" pitchFamily="18" charset="-128"/>
              </a:rPr>
              <a:t>Office of External Audits</a:t>
            </a:r>
          </a:p>
          <a:p>
            <a:r>
              <a:rPr lang="en-US" sz="2800" dirty="0" smtClean="0">
                <a:solidFill>
                  <a:schemeClr val="tx1"/>
                </a:solidFill>
                <a:latin typeface="Adobe Kaiti Std R" pitchFamily="18" charset="-128"/>
                <a:ea typeface="Adobe Kaiti Std R" pitchFamily="18" charset="-128"/>
              </a:rPr>
              <a:t>May 2014</a:t>
            </a:r>
            <a:endParaRPr lang="en-US" sz="2800" dirty="0">
              <a:solidFill>
                <a:schemeClr val="tx1"/>
              </a:solidFill>
              <a:latin typeface="Adobe Kaiti Std R" pitchFamily="18" charset="-128"/>
              <a:ea typeface="Adobe Kaiti Std R" pitchFamily="18" charset="-128"/>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 y="1447800"/>
            <a:ext cx="7372350" cy="1476375"/>
          </a:xfrm>
          <a:prstGeom prst="rect">
            <a:avLst/>
          </a:prstGeom>
        </p:spPr>
      </p:pic>
    </p:spTree>
    <p:extLst>
      <p:ext uri="{BB962C8B-B14F-4D97-AF65-F5344CB8AC3E}">
        <p14:creationId xmlns:p14="http://schemas.microsoft.com/office/powerpoint/2010/main" val="4229959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Are these new regulations?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10</a:t>
            </a:fld>
            <a:endParaRPr lang="en-US"/>
          </a:p>
        </p:txBody>
      </p:sp>
      <p:sp>
        <p:nvSpPr>
          <p:cNvPr id="3" name="Content Placeholder 2"/>
          <p:cNvSpPr>
            <a:spLocks noGrp="1"/>
          </p:cNvSpPr>
          <p:nvPr>
            <p:ph idx="1"/>
          </p:nvPr>
        </p:nvSpPr>
        <p:spPr/>
        <p:txBody>
          <a:bodyPr/>
          <a:lstStyle/>
          <a:p>
            <a:pPr marL="0" indent="0">
              <a:buNone/>
            </a:pPr>
            <a:r>
              <a:rPr lang="en-US" sz="1800" dirty="0"/>
              <a:t>Primarily existing regulations – “This reform streamlines the language from eight existing OMB circulars into one consolidated set of guidance in the code of Federal regulations. This consolidation is aimed at eliminating duplicative or almost duplicative language in order to clarify where policy is substantively different across types of entities, and where it is not. As a result, the guidance includes sections and parts of sections which are clearly delineated by the type of non-Federal entity to which they apply</a:t>
            </a:r>
            <a:r>
              <a:rPr lang="en-US" sz="1800" dirty="0" smtClean="0"/>
              <a:t>.”</a:t>
            </a:r>
          </a:p>
          <a:p>
            <a:pPr marL="0" indent="0">
              <a:buNone/>
            </a:pPr>
            <a:endParaRPr lang="en-US" sz="1800" dirty="0"/>
          </a:p>
        </p:txBody>
      </p:sp>
    </p:spTree>
    <p:extLst>
      <p:ext uri="{BB962C8B-B14F-4D97-AF65-F5344CB8AC3E}">
        <p14:creationId xmlns:p14="http://schemas.microsoft.com/office/powerpoint/2010/main" val="362904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Are these new regulations?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11</a:t>
            </a:fld>
            <a:endParaRPr lang="en-US"/>
          </a:p>
        </p:txBody>
      </p:sp>
      <p:sp>
        <p:nvSpPr>
          <p:cNvPr id="3" name="Content Placeholder 2"/>
          <p:cNvSpPr>
            <a:spLocks noGrp="1"/>
          </p:cNvSpPr>
          <p:nvPr>
            <p:ph idx="1"/>
          </p:nvPr>
        </p:nvSpPr>
        <p:spPr/>
        <p:txBody>
          <a:bodyPr/>
          <a:lstStyle/>
          <a:p>
            <a:pPr marL="0" indent="0">
              <a:buNone/>
            </a:pPr>
            <a:r>
              <a:rPr lang="en-US" sz="1800" dirty="0"/>
              <a:t>“This final guidance does not broaden the scope of applicability from existing government-wide requirements, affecting Federal awards to non-Federal entities including state and local governments, Indian tribes, institutions of higher education, and nonprofit organizations. Parts of it may also apply to for-profit entities in limited circumstances and to foreign entities as described in this guidance and the Federal Acquisition Regulation. This guidance does not change or modify any existing statute or guidance otherwise based on any existing statute. This guidance does not supersede any existing or future authority under law or by executive order or the Federal Acquisition Regulation.”</a:t>
            </a:r>
          </a:p>
          <a:p>
            <a:pPr marL="0" indent="0">
              <a:buNone/>
            </a:pPr>
            <a:endParaRPr lang="en-US" sz="1800" dirty="0"/>
          </a:p>
        </p:txBody>
      </p:sp>
    </p:spTree>
    <p:extLst>
      <p:ext uri="{BB962C8B-B14F-4D97-AF65-F5344CB8AC3E}">
        <p14:creationId xmlns:p14="http://schemas.microsoft.com/office/powerpoint/2010/main" val="33498170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Are these new regulations?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12</a:t>
            </a:fld>
            <a:endParaRPr lang="en-US"/>
          </a:p>
        </p:txBody>
      </p:sp>
      <p:sp>
        <p:nvSpPr>
          <p:cNvPr id="3" name="Content Placeholder 2"/>
          <p:cNvSpPr>
            <a:spLocks noGrp="1"/>
          </p:cNvSpPr>
          <p:nvPr>
            <p:ph idx="1"/>
          </p:nvPr>
        </p:nvSpPr>
        <p:spPr/>
        <p:txBody>
          <a:bodyPr/>
          <a:lstStyle/>
          <a:p>
            <a:pPr marL="0" indent="0">
              <a:buNone/>
            </a:pPr>
            <a:r>
              <a:rPr lang="en-US" sz="1800" dirty="0"/>
              <a:t>§200.104   Supersession.</a:t>
            </a:r>
          </a:p>
          <a:p>
            <a:pPr marL="0" indent="0">
              <a:buNone/>
            </a:pPr>
            <a:r>
              <a:rPr lang="en-US" sz="1800" dirty="0"/>
              <a:t>As described in §200.110 Effective/applicability date, this Part supersedes the following OMB guidance documents and regulations under Title 2 of the Code of Federal Regulations:</a:t>
            </a:r>
          </a:p>
          <a:p>
            <a:pPr marL="233363" indent="0">
              <a:buNone/>
            </a:pPr>
            <a:r>
              <a:rPr lang="en-US" sz="1800" dirty="0"/>
              <a:t>(a) A-21, “Cost Principles for Educational Institutions” (2 CFR part 220);</a:t>
            </a:r>
          </a:p>
          <a:p>
            <a:pPr marL="233363" indent="0">
              <a:buNone/>
            </a:pPr>
            <a:r>
              <a:rPr lang="en-US" sz="1800" dirty="0"/>
              <a:t>(b) A-87, “Cost Principles for State, Local and Indian Tribal Governments” (2 CFR part 225) and also Federal Register notice 51 FR 552 (January 6, 1986);</a:t>
            </a:r>
          </a:p>
          <a:p>
            <a:pPr marL="233363" indent="0">
              <a:buNone/>
            </a:pPr>
            <a:r>
              <a:rPr lang="en-US" sz="1800" dirty="0"/>
              <a:t>(c) A-89, “Federal Domestic Assistance Program Information”;</a:t>
            </a:r>
          </a:p>
          <a:p>
            <a:pPr marL="233363" indent="0">
              <a:buNone/>
            </a:pPr>
            <a:r>
              <a:rPr lang="en-US" sz="1800" dirty="0"/>
              <a:t>(d) A-102, “Grant Awards and Cooperative Agreements with State and Local Governments”;</a:t>
            </a:r>
          </a:p>
          <a:p>
            <a:pPr marL="0" indent="0">
              <a:buNone/>
            </a:pPr>
            <a:endParaRPr lang="en-US" sz="1800" dirty="0"/>
          </a:p>
        </p:txBody>
      </p:sp>
    </p:spTree>
    <p:extLst>
      <p:ext uri="{BB962C8B-B14F-4D97-AF65-F5344CB8AC3E}">
        <p14:creationId xmlns:p14="http://schemas.microsoft.com/office/powerpoint/2010/main" val="20803833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Are these new regulations?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13</a:t>
            </a:fld>
            <a:endParaRPr lang="en-US"/>
          </a:p>
        </p:txBody>
      </p:sp>
      <p:sp>
        <p:nvSpPr>
          <p:cNvPr id="3" name="Content Placeholder 2"/>
          <p:cNvSpPr>
            <a:spLocks noGrp="1"/>
          </p:cNvSpPr>
          <p:nvPr>
            <p:ph idx="1"/>
          </p:nvPr>
        </p:nvSpPr>
        <p:spPr/>
        <p:txBody>
          <a:bodyPr/>
          <a:lstStyle/>
          <a:p>
            <a:pPr marL="0" indent="0">
              <a:buNone/>
            </a:pPr>
            <a:r>
              <a:rPr lang="en-US" sz="1800" dirty="0"/>
              <a:t>§200.104   Supersession</a:t>
            </a:r>
            <a:r>
              <a:rPr lang="en-US" sz="1800" dirty="0" smtClean="0"/>
              <a:t>. - continued</a:t>
            </a:r>
            <a:endParaRPr lang="en-US" sz="1800" dirty="0"/>
          </a:p>
          <a:p>
            <a:pPr marL="233363" indent="0">
              <a:buNone/>
            </a:pPr>
            <a:r>
              <a:rPr lang="en-US" sz="1800" dirty="0"/>
              <a:t>(e) A-110, “Uniform Administrative Requirements for Awards and Other Agreements with Institutions of Higher Education, Hospitals, and Other Nonprofit Organizations” (codified at 2 CFR 215);</a:t>
            </a:r>
          </a:p>
          <a:p>
            <a:pPr marL="233363" indent="0">
              <a:buNone/>
            </a:pPr>
            <a:r>
              <a:rPr lang="en-US" sz="1800" dirty="0"/>
              <a:t>(f) A-122, “Cost Principles for Non-Profit Organizations” (2 CFR part 230);</a:t>
            </a:r>
          </a:p>
          <a:p>
            <a:pPr marL="233363" indent="0">
              <a:buNone/>
            </a:pPr>
            <a:r>
              <a:rPr lang="en-US" sz="1800" dirty="0"/>
              <a:t>(g) A-133, “Audits of States, Local Governments and Non-Profit Organizations,”; and</a:t>
            </a:r>
          </a:p>
          <a:p>
            <a:pPr marL="233363" indent="0">
              <a:buNone/>
            </a:pPr>
            <a:r>
              <a:rPr lang="en-US" sz="1800" dirty="0"/>
              <a:t>(h) Those sections of A-50 related to audits performed under Subpart F—Audit Requirements of this part.</a:t>
            </a:r>
          </a:p>
          <a:p>
            <a:pPr marL="233363" indent="0">
              <a:buNone/>
            </a:pPr>
            <a:endParaRPr lang="en-US" sz="1800" dirty="0"/>
          </a:p>
          <a:p>
            <a:pPr marL="0" indent="0">
              <a:buNone/>
            </a:pPr>
            <a:endParaRPr lang="en-US" sz="1800" dirty="0"/>
          </a:p>
        </p:txBody>
      </p:sp>
    </p:spTree>
    <p:extLst>
      <p:ext uri="{BB962C8B-B14F-4D97-AF65-F5344CB8AC3E}">
        <p14:creationId xmlns:p14="http://schemas.microsoft.com/office/powerpoint/2010/main" val="37278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0" lvl="2" indent="0" algn="ctr">
              <a:buNone/>
            </a:pPr>
            <a:r>
              <a:rPr lang="en-US" sz="3200" dirty="0"/>
              <a:t>Subpart </a:t>
            </a:r>
            <a:r>
              <a:rPr lang="en-US" sz="3200" dirty="0" smtClean="0"/>
              <a:t>A</a:t>
            </a:r>
          </a:p>
          <a:p>
            <a:pPr marL="0" lvl="2" indent="0" algn="ctr">
              <a:buNone/>
            </a:pPr>
            <a:r>
              <a:rPr lang="en-US" sz="3200" dirty="0" smtClean="0"/>
              <a:t>Acronyms </a:t>
            </a:r>
            <a:r>
              <a:rPr lang="en-US" sz="3200" dirty="0"/>
              <a:t>and </a:t>
            </a:r>
            <a:r>
              <a:rPr lang="en-US" sz="3200" dirty="0" smtClean="0"/>
              <a:t>Definitions</a:t>
            </a:r>
          </a:p>
          <a:p>
            <a:pPr marL="0" lvl="2" indent="0" algn="ctr">
              <a:buNone/>
            </a:pPr>
            <a:r>
              <a:rPr lang="en-US" sz="3200" dirty="0"/>
              <a:t>§§ 200.0 &gt; 200.99</a:t>
            </a:r>
            <a:endParaRPr lang="en-US" sz="3200" dirty="0" smtClean="0"/>
          </a:p>
        </p:txBody>
      </p:sp>
      <p:sp>
        <p:nvSpPr>
          <p:cNvPr id="4" name="Slide Number Placeholder 3"/>
          <p:cNvSpPr>
            <a:spLocks noGrp="1"/>
          </p:cNvSpPr>
          <p:nvPr>
            <p:ph type="sldNum" sz="quarter" idx="12"/>
          </p:nvPr>
        </p:nvSpPr>
        <p:spPr/>
        <p:txBody>
          <a:bodyPr/>
          <a:lstStyle/>
          <a:p>
            <a:fld id="{E3BC7D5A-FD19-4AAE-BCB9-DE57133F7A2C}" type="slidenum">
              <a:rPr lang="en-US" smtClean="0"/>
              <a:t>14</a:t>
            </a:fld>
            <a:endParaRPr lang="en-US"/>
          </a:p>
        </p:txBody>
      </p:sp>
    </p:spTree>
    <p:extLst>
      <p:ext uri="{BB962C8B-B14F-4D97-AF65-F5344CB8AC3E}">
        <p14:creationId xmlns:p14="http://schemas.microsoft.com/office/powerpoint/2010/main" val="1965883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1371600" lvl="2" indent="-1371600" algn="ctr">
              <a:buNone/>
              <a:tabLst>
                <a:tab pos="1371600" algn="l"/>
              </a:tabLst>
            </a:pPr>
            <a:r>
              <a:rPr lang="en-US" sz="3200" dirty="0" smtClean="0"/>
              <a:t>Subpart B </a:t>
            </a:r>
          </a:p>
          <a:p>
            <a:pPr marL="0" lvl="2" indent="0" algn="ctr">
              <a:buNone/>
            </a:pPr>
            <a:r>
              <a:rPr lang="en-US" sz="3200" dirty="0" smtClean="0"/>
              <a:t>General </a:t>
            </a:r>
            <a:r>
              <a:rPr lang="en-US" sz="3200" dirty="0" smtClean="0"/>
              <a:t>Provisions</a:t>
            </a:r>
          </a:p>
          <a:p>
            <a:pPr marL="0" lvl="2" indent="0" algn="ctr">
              <a:buNone/>
            </a:pPr>
            <a:r>
              <a:rPr lang="en-US" sz="3200" dirty="0"/>
              <a:t>§§ 200.100 &gt; 200.113</a:t>
            </a:r>
            <a:endParaRPr lang="en-US" sz="3200" dirty="0" smtClean="0"/>
          </a:p>
        </p:txBody>
      </p:sp>
      <p:sp>
        <p:nvSpPr>
          <p:cNvPr id="4" name="Slide Number Placeholder 3"/>
          <p:cNvSpPr>
            <a:spLocks noGrp="1"/>
          </p:cNvSpPr>
          <p:nvPr>
            <p:ph type="sldNum" sz="quarter" idx="12"/>
          </p:nvPr>
        </p:nvSpPr>
        <p:spPr/>
        <p:txBody>
          <a:bodyPr/>
          <a:lstStyle/>
          <a:p>
            <a:fld id="{E3BC7D5A-FD19-4AAE-BCB9-DE57133F7A2C}" type="slidenum">
              <a:rPr lang="en-US" smtClean="0"/>
              <a:t>15</a:t>
            </a:fld>
            <a:endParaRPr lang="en-US"/>
          </a:p>
        </p:txBody>
      </p:sp>
    </p:spTree>
    <p:extLst>
      <p:ext uri="{BB962C8B-B14F-4D97-AF65-F5344CB8AC3E}">
        <p14:creationId xmlns:p14="http://schemas.microsoft.com/office/powerpoint/2010/main" val="13053361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1371600" lvl="2" indent="-1371600" algn="ctr">
              <a:buNone/>
              <a:tabLst>
                <a:tab pos="1371600" algn="l"/>
              </a:tabLst>
            </a:pPr>
            <a:r>
              <a:rPr lang="en-US" sz="3200" dirty="0" smtClean="0"/>
              <a:t>Subpart C</a:t>
            </a:r>
          </a:p>
          <a:p>
            <a:pPr marL="0" lvl="2" indent="0" algn="ctr">
              <a:buNone/>
            </a:pPr>
            <a:r>
              <a:rPr lang="en-US" sz="3200" dirty="0" smtClean="0"/>
              <a:t>Pre-Federal </a:t>
            </a:r>
            <a:r>
              <a:rPr lang="en-US" sz="3200" dirty="0"/>
              <a:t>Award Requirements and Contents of Federal </a:t>
            </a:r>
            <a:r>
              <a:rPr lang="en-US" sz="3200" dirty="0" smtClean="0"/>
              <a:t>Awards</a:t>
            </a:r>
          </a:p>
          <a:p>
            <a:pPr marL="0" lvl="2" indent="0" algn="ctr">
              <a:buNone/>
            </a:pPr>
            <a:r>
              <a:rPr lang="en-US" sz="3200" dirty="0"/>
              <a:t>§§ 200.200 &gt; 200.211</a:t>
            </a:r>
            <a:endParaRPr lang="en-US" sz="3200" dirty="0" smtClean="0"/>
          </a:p>
        </p:txBody>
      </p:sp>
      <p:sp>
        <p:nvSpPr>
          <p:cNvPr id="4" name="Slide Number Placeholder 3"/>
          <p:cNvSpPr>
            <a:spLocks noGrp="1"/>
          </p:cNvSpPr>
          <p:nvPr>
            <p:ph type="sldNum" sz="quarter" idx="12"/>
          </p:nvPr>
        </p:nvSpPr>
        <p:spPr/>
        <p:txBody>
          <a:bodyPr/>
          <a:lstStyle/>
          <a:p>
            <a:fld id="{E3BC7D5A-FD19-4AAE-BCB9-DE57133F7A2C}" type="slidenum">
              <a:rPr lang="en-US" smtClean="0"/>
              <a:t>16</a:t>
            </a:fld>
            <a:endParaRPr lang="en-US"/>
          </a:p>
        </p:txBody>
      </p:sp>
    </p:spTree>
    <p:extLst>
      <p:ext uri="{BB962C8B-B14F-4D97-AF65-F5344CB8AC3E}">
        <p14:creationId xmlns:p14="http://schemas.microsoft.com/office/powerpoint/2010/main" val="629262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0" lvl="2" indent="0" algn="ctr">
              <a:buNone/>
            </a:pPr>
            <a:r>
              <a:rPr lang="en-US" sz="3200" dirty="0" smtClean="0"/>
              <a:t>Subpart D</a:t>
            </a:r>
          </a:p>
          <a:p>
            <a:pPr marL="0" lvl="2" indent="0" algn="ctr">
              <a:buNone/>
            </a:pPr>
            <a:r>
              <a:rPr lang="en-US" sz="3200" dirty="0" smtClean="0"/>
              <a:t>Post </a:t>
            </a:r>
            <a:r>
              <a:rPr lang="en-US" sz="3200" dirty="0"/>
              <a:t>Federal Award </a:t>
            </a:r>
            <a:r>
              <a:rPr lang="en-US" sz="3200" dirty="0" smtClean="0"/>
              <a:t>Requirements</a:t>
            </a:r>
          </a:p>
          <a:p>
            <a:pPr marL="0" lvl="2" indent="0" algn="ctr">
              <a:buNone/>
            </a:pPr>
            <a:r>
              <a:rPr lang="en-US" sz="3200" dirty="0"/>
              <a:t>§§ 200.300 &gt; </a:t>
            </a:r>
            <a:r>
              <a:rPr lang="en-US" sz="3200" dirty="0" smtClean="0"/>
              <a:t>200.345 </a:t>
            </a:r>
            <a:endParaRPr lang="en-US" sz="3200" dirty="0" smtClean="0"/>
          </a:p>
          <a:p>
            <a:pPr marL="690563" lvl="2" indent="-457200">
              <a:buFont typeface="+mj-lt"/>
              <a:buAutoNum type="arabicPeriod"/>
              <a:tabLst>
                <a:tab pos="690563" algn="l"/>
              </a:tabLst>
            </a:pPr>
            <a:r>
              <a:rPr lang="en-US" dirty="0" smtClean="0"/>
              <a:t>Standards </a:t>
            </a:r>
            <a:r>
              <a:rPr lang="en-US" dirty="0"/>
              <a:t>for Financial and Program Management</a:t>
            </a:r>
            <a:endParaRPr lang="en-US" dirty="0" smtClean="0"/>
          </a:p>
          <a:p>
            <a:pPr marL="690563" lvl="2" indent="-457200">
              <a:buFont typeface="+mj-lt"/>
              <a:buAutoNum type="arabicPeriod"/>
              <a:tabLst>
                <a:tab pos="690563" algn="l"/>
              </a:tabLst>
            </a:pPr>
            <a:r>
              <a:rPr lang="en-US" dirty="0" smtClean="0"/>
              <a:t>Property </a:t>
            </a:r>
            <a:r>
              <a:rPr lang="en-US" dirty="0"/>
              <a:t>Standards</a:t>
            </a:r>
          </a:p>
          <a:p>
            <a:pPr marL="690563" lvl="2" indent="-457200">
              <a:buFont typeface="+mj-lt"/>
              <a:buAutoNum type="arabicPeriod"/>
              <a:tabLst>
                <a:tab pos="690563" algn="l"/>
              </a:tabLst>
            </a:pPr>
            <a:r>
              <a:rPr lang="en-US" dirty="0" smtClean="0"/>
              <a:t>Procurement </a:t>
            </a:r>
            <a:r>
              <a:rPr lang="en-US" dirty="0"/>
              <a:t>Standards</a:t>
            </a:r>
            <a:endParaRPr lang="en-US" dirty="0" smtClean="0"/>
          </a:p>
          <a:p>
            <a:pPr marL="690563" lvl="2" indent="-457200">
              <a:buFont typeface="+mj-lt"/>
              <a:buAutoNum type="arabicPeriod"/>
              <a:tabLst>
                <a:tab pos="690563" algn="l"/>
              </a:tabLst>
            </a:pPr>
            <a:r>
              <a:rPr lang="en-US" dirty="0" smtClean="0"/>
              <a:t>Performance </a:t>
            </a:r>
            <a:r>
              <a:rPr lang="en-US" dirty="0"/>
              <a:t>and Financial Monitoring and Reporting</a:t>
            </a:r>
          </a:p>
          <a:p>
            <a:pPr marL="690563" lvl="2" indent="-457200">
              <a:buFont typeface="+mj-lt"/>
              <a:buAutoNum type="arabicPeriod"/>
              <a:tabLst>
                <a:tab pos="690563" algn="l"/>
              </a:tabLst>
            </a:pPr>
            <a:r>
              <a:rPr lang="en-US" dirty="0" smtClean="0"/>
              <a:t>Subrecipient </a:t>
            </a:r>
            <a:r>
              <a:rPr lang="en-US" dirty="0"/>
              <a:t>Monitoring and Management</a:t>
            </a:r>
            <a:endParaRPr lang="en-US" dirty="0" smtClean="0"/>
          </a:p>
          <a:p>
            <a:pPr marL="690563" lvl="2" indent="-457200">
              <a:buFont typeface="+mj-lt"/>
              <a:buAutoNum type="arabicPeriod"/>
              <a:tabLst>
                <a:tab pos="690563" algn="l"/>
              </a:tabLst>
            </a:pPr>
            <a:r>
              <a:rPr lang="en-US" dirty="0" smtClean="0"/>
              <a:t>Record </a:t>
            </a:r>
            <a:r>
              <a:rPr lang="en-US" dirty="0"/>
              <a:t>Retention and Access</a:t>
            </a:r>
          </a:p>
          <a:p>
            <a:pPr marL="690563" lvl="2" indent="-457200">
              <a:buFont typeface="+mj-lt"/>
              <a:buAutoNum type="arabicPeriod"/>
              <a:tabLst>
                <a:tab pos="690563" algn="l"/>
              </a:tabLst>
            </a:pPr>
            <a:r>
              <a:rPr lang="en-US" dirty="0" smtClean="0"/>
              <a:t>Remedies </a:t>
            </a:r>
            <a:r>
              <a:rPr lang="en-US" dirty="0"/>
              <a:t>for </a:t>
            </a:r>
            <a:r>
              <a:rPr lang="en-US" dirty="0" smtClean="0"/>
              <a:t>Noncompliance</a:t>
            </a:r>
          </a:p>
          <a:p>
            <a:pPr marL="690563" lvl="2" indent="-457200">
              <a:buFont typeface="+mj-lt"/>
              <a:buAutoNum type="arabicPeriod"/>
              <a:tabLst>
                <a:tab pos="690563" algn="l"/>
              </a:tabLst>
            </a:pPr>
            <a:r>
              <a:rPr lang="en-US" dirty="0" smtClean="0"/>
              <a:t>Closeout </a:t>
            </a:r>
          </a:p>
          <a:p>
            <a:pPr marL="690563" lvl="2" indent="-457200">
              <a:buFont typeface="+mj-lt"/>
              <a:buAutoNum type="arabicPeriod"/>
              <a:tabLst>
                <a:tab pos="690563" algn="l"/>
              </a:tabLst>
            </a:pPr>
            <a:r>
              <a:rPr lang="en-US" dirty="0" smtClean="0"/>
              <a:t>Post-Closeout </a:t>
            </a:r>
            <a:r>
              <a:rPr lang="en-US" dirty="0"/>
              <a:t>Adjustments and Continuing </a:t>
            </a:r>
            <a:r>
              <a:rPr lang="en-US" dirty="0" smtClean="0"/>
              <a:t>Responsibilities</a:t>
            </a:r>
          </a:p>
          <a:p>
            <a:pPr marL="690563" lvl="2" indent="-457200">
              <a:buFont typeface="+mj-lt"/>
              <a:buAutoNum type="arabicPeriod"/>
              <a:tabLst>
                <a:tab pos="690563" algn="l"/>
              </a:tabLst>
            </a:pPr>
            <a:r>
              <a:rPr lang="en-US" dirty="0" smtClean="0"/>
              <a:t>Collection </a:t>
            </a:r>
            <a:r>
              <a:rPr lang="en-US" dirty="0"/>
              <a:t>of Amounts Due</a:t>
            </a:r>
            <a:endParaRPr lang="en-US" dirty="0" smtClean="0"/>
          </a:p>
          <a:p>
            <a:pPr marL="0" lvl="2" indent="0">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17</a:t>
            </a:fld>
            <a:endParaRPr lang="en-US"/>
          </a:p>
        </p:txBody>
      </p:sp>
    </p:spTree>
    <p:extLst>
      <p:ext uri="{BB962C8B-B14F-4D97-AF65-F5344CB8AC3E}">
        <p14:creationId xmlns:p14="http://schemas.microsoft.com/office/powerpoint/2010/main" val="2965888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0" lvl="2" indent="0" algn="ctr">
              <a:buNone/>
            </a:pPr>
            <a:r>
              <a:rPr lang="en-US" sz="3200" dirty="0" smtClean="0"/>
              <a:t>Subpart E</a:t>
            </a:r>
          </a:p>
          <a:p>
            <a:pPr marL="0" lvl="2" indent="0" algn="ctr">
              <a:buNone/>
            </a:pPr>
            <a:r>
              <a:rPr lang="en-US" sz="3200" dirty="0" smtClean="0"/>
              <a:t>Cost </a:t>
            </a:r>
            <a:r>
              <a:rPr lang="en-US" sz="3200" dirty="0" smtClean="0"/>
              <a:t>Principles</a:t>
            </a:r>
          </a:p>
          <a:p>
            <a:pPr marL="0" lvl="2" indent="0" algn="ctr">
              <a:buNone/>
            </a:pPr>
            <a:r>
              <a:rPr lang="en-US" sz="3200" dirty="0"/>
              <a:t>§§ 200.400 &gt; </a:t>
            </a:r>
            <a:r>
              <a:rPr lang="en-US" sz="3200" dirty="0" smtClean="0"/>
              <a:t>200.475</a:t>
            </a:r>
            <a:endParaRPr lang="en-US" sz="3200" dirty="0" smtClean="0"/>
          </a:p>
          <a:p>
            <a:pPr marL="690563" lvl="2" indent="-457200">
              <a:buFont typeface="+mj-lt"/>
              <a:buAutoNum type="arabicPeriod"/>
              <a:tabLst>
                <a:tab pos="690563" algn="l"/>
              </a:tabLst>
            </a:pPr>
            <a:r>
              <a:rPr lang="en-US" dirty="0" smtClean="0"/>
              <a:t>General Provisions</a:t>
            </a:r>
          </a:p>
          <a:p>
            <a:pPr marL="690563" lvl="2" indent="-457200">
              <a:buFont typeface="+mj-lt"/>
              <a:buAutoNum type="arabicPeriod"/>
              <a:tabLst>
                <a:tab pos="690563" algn="l"/>
              </a:tabLst>
            </a:pPr>
            <a:r>
              <a:rPr lang="en-US" dirty="0" smtClean="0"/>
              <a:t>Basic Considerations</a:t>
            </a:r>
          </a:p>
          <a:p>
            <a:pPr marL="690563" lvl="2" indent="-457200">
              <a:buFont typeface="+mj-lt"/>
              <a:buAutoNum type="arabicPeriod"/>
              <a:tabLst>
                <a:tab pos="690563" algn="l"/>
              </a:tabLst>
            </a:pPr>
            <a:r>
              <a:rPr lang="en-US" dirty="0" smtClean="0"/>
              <a:t>Direct </a:t>
            </a:r>
            <a:r>
              <a:rPr lang="en-US" dirty="0"/>
              <a:t>and Indirect (F&amp;A) </a:t>
            </a:r>
            <a:r>
              <a:rPr lang="en-US" dirty="0" smtClean="0"/>
              <a:t>Costs</a:t>
            </a:r>
          </a:p>
          <a:p>
            <a:pPr marL="690563" lvl="2" indent="-457200">
              <a:buFont typeface="+mj-lt"/>
              <a:buAutoNum type="arabicPeriod"/>
              <a:tabLst>
                <a:tab pos="690563" algn="l"/>
              </a:tabLst>
            </a:pPr>
            <a:r>
              <a:rPr lang="en-US" dirty="0" smtClean="0"/>
              <a:t>Special </a:t>
            </a:r>
            <a:r>
              <a:rPr lang="en-US" dirty="0"/>
              <a:t>Considerations for States, Local Governments and Indian </a:t>
            </a:r>
            <a:r>
              <a:rPr lang="en-US" dirty="0" smtClean="0"/>
              <a:t>Tribes</a:t>
            </a:r>
          </a:p>
          <a:p>
            <a:pPr marL="690563" lvl="2" indent="-457200">
              <a:buFont typeface="+mj-lt"/>
              <a:buAutoNum type="arabicPeriod"/>
              <a:tabLst>
                <a:tab pos="690563" algn="l"/>
              </a:tabLst>
            </a:pPr>
            <a:r>
              <a:rPr lang="en-US" dirty="0" smtClean="0"/>
              <a:t>Special </a:t>
            </a:r>
            <a:r>
              <a:rPr lang="en-US" dirty="0"/>
              <a:t>Considerations for Institutions of Higher </a:t>
            </a:r>
            <a:r>
              <a:rPr lang="en-US" dirty="0" smtClean="0"/>
              <a:t>Education</a:t>
            </a:r>
          </a:p>
          <a:p>
            <a:pPr marL="690563" lvl="2" indent="-457200">
              <a:buFont typeface="+mj-lt"/>
              <a:buAutoNum type="arabicPeriod"/>
              <a:tabLst>
                <a:tab pos="690563" algn="l"/>
              </a:tabLst>
            </a:pPr>
            <a:r>
              <a:rPr lang="en-US" dirty="0" smtClean="0"/>
              <a:t>General </a:t>
            </a:r>
            <a:r>
              <a:rPr lang="en-US" dirty="0"/>
              <a:t>Provisions for Selected Items of </a:t>
            </a:r>
            <a:r>
              <a:rPr lang="en-US" dirty="0" smtClean="0"/>
              <a:t>Cost</a:t>
            </a:r>
          </a:p>
        </p:txBody>
      </p:sp>
      <p:sp>
        <p:nvSpPr>
          <p:cNvPr id="4" name="Slide Number Placeholder 3"/>
          <p:cNvSpPr>
            <a:spLocks noGrp="1"/>
          </p:cNvSpPr>
          <p:nvPr>
            <p:ph type="sldNum" sz="quarter" idx="12"/>
          </p:nvPr>
        </p:nvSpPr>
        <p:spPr/>
        <p:txBody>
          <a:bodyPr/>
          <a:lstStyle/>
          <a:p>
            <a:fld id="{E3BC7D5A-FD19-4AAE-BCB9-DE57133F7A2C}" type="slidenum">
              <a:rPr lang="en-US" smtClean="0"/>
              <a:t>18</a:t>
            </a:fld>
            <a:endParaRPr lang="en-US"/>
          </a:p>
        </p:txBody>
      </p:sp>
    </p:spTree>
    <p:extLst>
      <p:ext uri="{BB962C8B-B14F-4D97-AF65-F5344CB8AC3E}">
        <p14:creationId xmlns:p14="http://schemas.microsoft.com/office/powerpoint/2010/main" val="2590407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Contents</a:t>
            </a:r>
            <a:endParaRPr lang="en-US" dirty="0"/>
          </a:p>
        </p:txBody>
      </p:sp>
      <p:sp>
        <p:nvSpPr>
          <p:cNvPr id="3" name="Content Placeholder 2"/>
          <p:cNvSpPr>
            <a:spLocks noGrp="1"/>
          </p:cNvSpPr>
          <p:nvPr>
            <p:ph idx="1"/>
          </p:nvPr>
        </p:nvSpPr>
        <p:spPr>
          <a:xfrm>
            <a:off x="747713" y="1600200"/>
            <a:ext cx="7620000" cy="4635500"/>
          </a:xfrm>
        </p:spPr>
        <p:txBody>
          <a:bodyPr/>
          <a:lstStyle/>
          <a:p>
            <a:pPr marL="0" lvl="2" indent="0" algn="ctr">
              <a:buNone/>
            </a:pPr>
            <a:r>
              <a:rPr lang="en-US" sz="3200" dirty="0" smtClean="0"/>
              <a:t>Subpart F</a:t>
            </a:r>
          </a:p>
          <a:p>
            <a:pPr marL="0" lvl="2" indent="0" algn="ctr">
              <a:buNone/>
            </a:pPr>
            <a:r>
              <a:rPr lang="en-US" sz="3200" dirty="0" smtClean="0"/>
              <a:t>Audit </a:t>
            </a:r>
            <a:r>
              <a:rPr lang="en-US" sz="3200" dirty="0" smtClean="0"/>
              <a:t>Requirements</a:t>
            </a:r>
          </a:p>
          <a:p>
            <a:pPr marL="0" lvl="2" indent="0" algn="ctr">
              <a:buNone/>
            </a:pPr>
            <a:r>
              <a:rPr lang="en-US" sz="3200" dirty="0"/>
              <a:t>§§ </a:t>
            </a:r>
            <a:r>
              <a:rPr lang="en-US" sz="3200" dirty="0" smtClean="0"/>
              <a:t>200.500 </a:t>
            </a:r>
            <a:r>
              <a:rPr lang="en-US" sz="3200" dirty="0"/>
              <a:t>&gt; </a:t>
            </a:r>
            <a:r>
              <a:rPr lang="en-US" sz="3200" dirty="0" smtClean="0"/>
              <a:t>200.521</a:t>
            </a:r>
            <a:endParaRPr lang="en-US" sz="3200" dirty="0" smtClean="0"/>
          </a:p>
          <a:p>
            <a:pPr marL="690563" lvl="2" indent="-457200">
              <a:buFont typeface="+mj-lt"/>
              <a:buAutoNum type="arabicPeriod"/>
              <a:tabLst>
                <a:tab pos="690563" algn="l"/>
              </a:tabLst>
            </a:pPr>
            <a:r>
              <a:rPr lang="en-US" dirty="0" smtClean="0"/>
              <a:t>General</a:t>
            </a:r>
          </a:p>
          <a:p>
            <a:pPr marL="690563" lvl="2" indent="-457200">
              <a:buFont typeface="+mj-lt"/>
              <a:buAutoNum type="arabicPeriod"/>
              <a:tabLst>
                <a:tab pos="690563" algn="l"/>
              </a:tabLst>
            </a:pPr>
            <a:r>
              <a:rPr lang="en-US" dirty="0" smtClean="0"/>
              <a:t>Audits</a:t>
            </a:r>
          </a:p>
          <a:p>
            <a:pPr marL="690563" lvl="2" indent="-457200">
              <a:buFont typeface="+mj-lt"/>
              <a:buAutoNum type="arabicPeriod"/>
              <a:tabLst>
                <a:tab pos="690563" algn="l"/>
              </a:tabLst>
            </a:pPr>
            <a:r>
              <a:rPr lang="en-US" dirty="0" smtClean="0"/>
              <a:t>Auditees</a:t>
            </a:r>
          </a:p>
          <a:p>
            <a:pPr marL="690563" lvl="2" indent="-457200">
              <a:buFont typeface="+mj-lt"/>
              <a:buAutoNum type="arabicPeriod"/>
              <a:tabLst>
                <a:tab pos="690563" algn="l"/>
              </a:tabLst>
            </a:pPr>
            <a:r>
              <a:rPr lang="en-US" dirty="0" smtClean="0"/>
              <a:t>Federal Agencies</a:t>
            </a:r>
          </a:p>
          <a:p>
            <a:pPr marL="690563" lvl="2" indent="-457200">
              <a:buFont typeface="+mj-lt"/>
              <a:buAutoNum type="arabicPeriod"/>
              <a:tabLst>
                <a:tab pos="690563" algn="l"/>
              </a:tabLst>
            </a:pPr>
            <a:r>
              <a:rPr lang="en-US" dirty="0" smtClean="0"/>
              <a:t>Auditors</a:t>
            </a:r>
          </a:p>
          <a:p>
            <a:pPr marL="690563" lvl="2" indent="-457200">
              <a:buFont typeface="+mj-lt"/>
              <a:buAutoNum type="arabicPeriod"/>
              <a:tabLst>
                <a:tab pos="690563" algn="l"/>
              </a:tabLst>
            </a:pPr>
            <a:r>
              <a:rPr lang="en-US" dirty="0" smtClean="0"/>
              <a:t>Management Decisions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19</a:t>
            </a:fld>
            <a:endParaRPr lang="en-US"/>
          </a:p>
        </p:txBody>
      </p:sp>
    </p:spTree>
    <p:extLst>
      <p:ext uri="{BB962C8B-B14F-4D97-AF65-F5344CB8AC3E}">
        <p14:creationId xmlns:p14="http://schemas.microsoft.com/office/powerpoint/2010/main" val="3429226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829788" cy="814387"/>
          </a:xfrm>
        </p:spPr>
        <p:txBody>
          <a:bodyPr/>
          <a:lstStyle/>
          <a:p>
            <a:r>
              <a:rPr lang="en-US" sz="3600" dirty="0"/>
              <a:t>Objectives and Background</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Tree>
    <p:extLst>
      <p:ext uri="{BB962C8B-B14F-4D97-AF65-F5344CB8AC3E}">
        <p14:creationId xmlns:p14="http://schemas.microsoft.com/office/powerpoint/2010/main" val="888614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a:t>Appendix </a:t>
            </a:r>
            <a:r>
              <a:rPr lang="en-US" sz="3200" dirty="0" smtClean="0"/>
              <a:t>I</a:t>
            </a:r>
          </a:p>
          <a:p>
            <a:pPr marL="0" lvl="2" indent="0" algn="ctr">
              <a:buNone/>
            </a:pPr>
            <a:endParaRPr lang="en-US" sz="3200" dirty="0" smtClean="0"/>
          </a:p>
          <a:p>
            <a:pPr marL="0" lvl="2" indent="0" algn="ctr">
              <a:buNone/>
            </a:pPr>
            <a:r>
              <a:rPr lang="en-US" sz="3200" dirty="0" smtClean="0"/>
              <a:t>Full </a:t>
            </a:r>
            <a:r>
              <a:rPr lang="en-US" sz="3200" dirty="0"/>
              <a:t>Text of Notice of Funding </a:t>
            </a:r>
            <a:r>
              <a:rPr lang="en-US" sz="3200" dirty="0" smtClean="0"/>
              <a:t>Opportunity</a:t>
            </a:r>
          </a:p>
          <a:p>
            <a:pPr marL="2743200" lvl="2" indent="-2743200">
              <a:buNone/>
              <a:tabLst>
                <a:tab pos="2743200" algn="l"/>
              </a:tabLst>
            </a:pPr>
            <a:endParaRPr lang="en-US" sz="1600" dirty="0"/>
          </a:p>
        </p:txBody>
      </p:sp>
      <p:sp>
        <p:nvSpPr>
          <p:cNvPr id="4" name="Slide Number Placeholder 3"/>
          <p:cNvSpPr>
            <a:spLocks noGrp="1"/>
          </p:cNvSpPr>
          <p:nvPr>
            <p:ph type="sldNum" sz="quarter" idx="12"/>
          </p:nvPr>
        </p:nvSpPr>
        <p:spPr/>
        <p:txBody>
          <a:bodyPr/>
          <a:lstStyle/>
          <a:p>
            <a:fld id="{E3BC7D5A-FD19-4AAE-BCB9-DE57133F7A2C}" type="slidenum">
              <a:rPr lang="en-US" smtClean="0"/>
              <a:t>20</a:t>
            </a:fld>
            <a:endParaRPr lang="en-US"/>
          </a:p>
        </p:txBody>
      </p:sp>
    </p:spTree>
    <p:extLst>
      <p:ext uri="{BB962C8B-B14F-4D97-AF65-F5344CB8AC3E}">
        <p14:creationId xmlns:p14="http://schemas.microsoft.com/office/powerpoint/2010/main" val="34640421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II	</a:t>
            </a:r>
          </a:p>
          <a:p>
            <a:pPr marL="0" lvl="2" indent="0" algn="ctr">
              <a:buNone/>
            </a:pPr>
            <a:endParaRPr lang="en-US" sz="3200" dirty="0"/>
          </a:p>
          <a:p>
            <a:pPr marL="0" lvl="2" indent="0" algn="ctr">
              <a:buNone/>
            </a:pPr>
            <a:r>
              <a:rPr lang="en-US" sz="3200" dirty="0" smtClean="0"/>
              <a:t>Contract </a:t>
            </a:r>
            <a:r>
              <a:rPr lang="en-US" sz="3200" dirty="0"/>
              <a:t>Provisions for Non-Federal Entity Contracts Under Federal </a:t>
            </a:r>
            <a:r>
              <a:rPr lang="en-US" sz="3200" dirty="0" smtClean="0"/>
              <a:t>Awards</a:t>
            </a:r>
          </a:p>
        </p:txBody>
      </p:sp>
      <p:sp>
        <p:nvSpPr>
          <p:cNvPr id="4" name="Slide Number Placeholder 3"/>
          <p:cNvSpPr>
            <a:spLocks noGrp="1"/>
          </p:cNvSpPr>
          <p:nvPr>
            <p:ph type="sldNum" sz="quarter" idx="12"/>
          </p:nvPr>
        </p:nvSpPr>
        <p:spPr/>
        <p:txBody>
          <a:bodyPr/>
          <a:lstStyle/>
          <a:p>
            <a:fld id="{E3BC7D5A-FD19-4AAE-BCB9-DE57133F7A2C}" type="slidenum">
              <a:rPr lang="en-US" smtClean="0"/>
              <a:t>21</a:t>
            </a:fld>
            <a:endParaRPr lang="en-US"/>
          </a:p>
        </p:txBody>
      </p:sp>
    </p:spTree>
    <p:extLst>
      <p:ext uri="{BB962C8B-B14F-4D97-AF65-F5344CB8AC3E}">
        <p14:creationId xmlns:p14="http://schemas.microsoft.com/office/powerpoint/2010/main" val="3353175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III	</a:t>
            </a:r>
          </a:p>
          <a:p>
            <a:pPr marL="0" lvl="2" indent="0" algn="ctr">
              <a:buNone/>
            </a:pPr>
            <a:endParaRPr lang="en-US" sz="3200" dirty="0"/>
          </a:p>
          <a:p>
            <a:pPr marL="0" lvl="2" indent="0" algn="ctr">
              <a:buNone/>
            </a:pPr>
            <a:r>
              <a:rPr lang="en-US" sz="3200" dirty="0" smtClean="0"/>
              <a:t>Indirect </a:t>
            </a:r>
            <a:r>
              <a:rPr lang="en-US" sz="3200" dirty="0"/>
              <a:t>(F&amp;A) Costs Identification and Assignment, and Rate Determination for Institutions of Higher Education (IHEs</a:t>
            </a:r>
            <a:r>
              <a:rPr lang="en-US" sz="3200" dirty="0" smtClean="0"/>
              <a:t>)</a:t>
            </a:r>
          </a:p>
        </p:txBody>
      </p:sp>
      <p:sp>
        <p:nvSpPr>
          <p:cNvPr id="4" name="Slide Number Placeholder 3"/>
          <p:cNvSpPr>
            <a:spLocks noGrp="1"/>
          </p:cNvSpPr>
          <p:nvPr>
            <p:ph type="sldNum" sz="quarter" idx="12"/>
          </p:nvPr>
        </p:nvSpPr>
        <p:spPr/>
        <p:txBody>
          <a:bodyPr/>
          <a:lstStyle/>
          <a:p>
            <a:fld id="{E3BC7D5A-FD19-4AAE-BCB9-DE57133F7A2C}" type="slidenum">
              <a:rPr lang="en-US" smtClean="0"/>
              <a:t>22</a:t>
            </a:fld>
            <a:endParaRPr lang="en-US"/>
          </a:p>
        </p:txBody>
      </p:sp>
    </p:spTree>
    <p:extLst>
      <p:ext uri="{BB962C8B-B14F-4D97-AF65-F5344CB8AC3E}">
        <p14:creationId xmlns:p14="http://schemas.microsoft.com/office/powerpoint/2010/main" val="5513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IV</a:t>
            </a:r>
          </a:p>
          <a:p>
            <a:pPr marL="0" lvl="2" indent="0" algn="ctr">
              <a:buNone/>
            </a:pPr>
            <a:endParaRPr lang="en-US" sz="3200" dirty="0"/>
          </a:p>
          <a:p>
            <a:pPr marL="0" lvl="2" indent="0" algn="ctr">
              <a:buNone/>
            </a:pPr>
            <a:r>
              <a:rPr lang="en-US" sz="3200" dirty="0" smtClean="0"/>
              <a:t>Indirect </a:t>
            </a:r>
            <a:r>
              <a:rPr lang="en-US" sz="3200" dirty="0"/>
              <a:t>(F&amp;A) Costs Identification and Assignment, and Rate Determination for Nonprofit </a:t>
            </a:r>
            <a:r>
              <a:rPr lang="en-US" sz="3200" dirty="0" smtClean="0"/>
              <a:t>Organizations</a:t>
            </a:r>
          </a:p>
        </p:txBody>
      </p:sp>
      <p:sp>
        <p:nvSpPr>
          <p:cNvPr id="4" name="Slide Number Placeholder 3"/>
          <p:cNvSpPr>
            <a:spLocks noGrp="1"/>
          </p:cNvSpPr>
          <p:nvPr>
            <p:ph type="sldNum" sz="quarter" idx="12"/>
          </p:nvPr>
        </p:nvSpPr>
        <p:spPr/>
        <p:txBody>
          <a:bodyPr/>
          <a:lstStyle/>
          <a:p>
            <a:fld id="{E3BC7D5A-FD19-4AAE-BCB9-DE57133F7A2C}" type="slidenum">
              <a:rPr lang="en-US" smtClean="0"/>
              <a:t>23</a:t>
            </a:fld>
            <a:endParaRPr lang="en-US"/>
          </a:p>
        </p:txBody>
      </p:sp>
    </p:spTree>
    <p:extLst>
      <p:ext uri="{BB962C8B-B14F-4D97-AF65-F5344CB8AC3E}">
        <p14:creationId xmlns:p14="http://schemas.microsoft.com/office/powerpoint/2010/main" val="3861493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V</a:t>
            </a:r>
          </a:p>
          <a:p>
            <a:pPr marL="0" lvl="2" indent="0" algn="ctr">
              <a:buNone/>
            </a:pPr>
            <a:endParaRPr lang="en-US" sz="3200" dirty="0"/>
          </a:p>
          <a:p>
            <a:pPr marL="0" lvl="2" indent="0" algn="ctr">
              <a:buNone/>
            </a:pPr>
            <a:r>
              <a:rPr lang="en-US" sz="3200" dirty="0" smtClean="0"/>
              <a:t>State/Local </a:t>
            </a:r>
            <a:r>
              <a:rPr lang="en-US" sz="3200" dirty="0"/>
              <a:t>Government and Indian Tribe-Wide Central Service Cost Allocation </a:t>
            </a:r>
            <a:r>
              <a:rPr lang="en-US" sz="3200" dirty="0" smtClean="0"/>
              <a:t>Plans</a:t>
            </a:r>
          </a:p>
        </p:txBody>
      </p:sp>
      <p:sp>
        <p:nvSpPr>
          <p:cNvPr id="4" name="Slide Number Placeholder 3"/>
          <p:cNvSpPr>
            <a:spLocks noGrp="1"/>
          </p:cNvSpPr>
          <p:nvPr>
            <p:ph type="sldNum" sz="quarter" idx="12"/>
          </p:nvPr>
        </p:nvSpPr>
        <p:spPr/>
        <p:txBody>
          <a:bodyPr/>
          <a:lstStyle/>
          <a:p>
            <a:fld id="{E3BC7D5A-FD19-4AAE-BCB9-DE57133F7A2C}" type="slidenum">
              <a:rPr lang="en-US" smtClean="0"/>
              <a:t>24</a:t>
            </a:fld>
            <a:endParaRPr lang="en-US"/>
          </a:p>
        </p:txBody>
      </p:sp>
    </p:spTree>
    <p:extLst>
      <p:ext uri="{BB962C8B-B14F-4D97-AF65-F5344CB8AC3E}">
        <p14:creationId xmlns:p14="http://schemas.microsoft.com/office/powerpoint/2010/main" val="1648091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VI</a:t>
            </a:r>
          </a:p>
          <a:p>
            <a:pPr marL="0" lvl="2" indent="0" algn="ctr">
              <a:buNone/>
            </a:pPr>
            <a:endParaRPr lang="en-US" sz="3200" dirty="0"/>
          </a:p>
          <a:p>
            <a:pPr marL="0" lvl="2" indent="0" algn="ctr">
              <a:buNone/>
            </a:pPr>
            <a:r>
              <a:rPr lang="en-US" sz="3200" dirty="0" smtClean="0"/>
              <a:t>Public </a:t>
            </a:r>
            <a:r>
              <a:rPr lang="en-US" sz="3200" dirty="0"/>
              <a:t>Assistance Cost Allocation </a:t>
            </a:r>
            <a:r>
              <a:rPr lang="en-US" sz="3200" dirty="0" smtClean="0"/>
              <a:t>Plans</a:t>
            </a:r>
          </a:p>
        </p:txBody>
      </p:sp>
      <p:sp>
        <p:nvSpPr>
          <p:cNvPr id="4" name="Slide Number Placeholder 3"/>
          <p:cNvSpPr>
            <a:spLocks noGrp="1"/>
          </p:cNvSpPr>
          <p:nvPr>
            <p:ph type="sldNum" sz="quarter" idx="12"/>
          </p:nvPr>
        </p:nvSpPr>
        <p:spPr/>
        <p:txBody>
          <a:bodyPr/>
          <a:lstStyle/>
          <a:p>
            <a:fld id="{E3BC7D5A-FD19-4AAE-BCB9-DE57133F7A2C}" type="slidenum">
              <a:rPr lang="en-US" smtClean="0"/>
              <a:t>25</a:t>
            </a:fld>
            <a:endParaRPr lang="en-US"/>
          </a:p>
        </p:txBody>
      </p:sp>
    </p:spTree>
    <p:extLst>
      <p:ext uri="{BB962C8B-B14F-4D97-AF65-F5344CB8AC3E}">
        <p14:creationId xmlns:p14="http://schemas.microsoft.com/office/powerpoint/2010/main" val="8940735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Appendices</a:t>
            </a:r>
            <a:endParaRPr lang="en-US" dirty="0"/>
          </a:p>
        </p:txBody>
      </p:sp>
      <p:sp>
        <p:nvSpPr>
          <p:cNvPr id="3" name="Content Placeholder 2"/>
          <p:cNvSpPr>
            <a:spLocks noGrp="1"/>
          </p:cNvSpPr>
          <p:nvPr>
            <p:ph idx="1"/>
          </p:nvPr>
        </p:nvSpPr>
        <p:spPr/>
        <p:txBody>
          <a:bodyPr/>
          <a:lstStyle/>
          <a:p>
            <a:pPr marL="0" lvl="2" indent="0" algn="ctr">
              <a:buNone/>
            </a:pPr>
            <a:r>
              <a:rPr lang="en-US" sz="3200" dirty="0" smtClean="0"/>
              <a:t>Appendix VII</a:t>
            </a:r>
          </a:p>
          <a:p>
            <a:pPr marL="0" lvl="2" indent="0" algn="ctr">
              <a:buNone/>
            </a:pPr>
            <a:endParaRPr lang="en-US" sz="3200" dirty="0"/>
          </a:p>
          <a:p>
            <a:pPr marL="0" lvl="2" indent="0" algn="ctr">
              <a:buNone/>
            </a:pPr>
            <a:r>
              <a:rPr lang="en-US" sz="3200" dirty="0" smtClean="0"/>
              <a:t>States </a:t>
            </a:r>
            <a:r>
              <a:rPr lang="en-US" sz="3200" dirty="0"/>
              <a:t>and Local Government and Indian Tribe Indirect Cost </a:t>
            </a:r>
            <a:r>
              <a:rPr lang="en-US" sz="3200" dirty="0" smtClean="0"/>
              <a:t>Proposals</a:t>
            </a:r>
          </a:p>
        </p:txBody>
      </p:sp>
      <p:sp>
        <p:nvSpPr>
          <p:cNvPr id="4" name="Slide Number Placeholder 3"/>
          <p:cNvSpPr>
            <a:spLocks noGrp="1"/>
          </p:cNvSpPr>
          <p:nvPr>
            <p:ph type="sldNum" sz="quarter" idx="12"/>
          </p:nvPr>
        </p:nvSpPr>
        <p:spPr/>
        <p:txBody>
          <a:bodyPr/>
          <a:lstStyle/>
          <a:p>
            <a:fld id="{E3BC7D5A-FD19-4AAE-BCB9-DE57133F7A2C}" type="slidenum">
              <a:rPr lang="en-US" smtClean="0"/>
              <a:t>26</a:t>
            </a:fld>
            <a:endParaRPr lang="en-US"/>
          </a:p>
        </p:txBody>
      </p:sp>
    </p:spTree>
    <p:extLst>
      <p:ext uri="{BB962C8B-B14F-4D97-AF65-F5344CB8AC3E}">
        <p14:creationId xmlns:p14="http://schemas.microsoft.com/office/powerpoint/2010/main" val="31093885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 CFR 200 </a:t>
            </a:r>
            <a:r>
              <a:rPr lang="en-US" sz="3600" dirty="0" smtClean="0"/>
              <a:t>– Appendices - contd</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27</a:t>
            </a:fld>
            <a:endParaRPr lang="en-US"/>
          </a:p>
        </p:txBody>
      </p:sp>
      <p:sp>
        <p:nvSpPr>
          <p:cNvPr id="5" name="Content Placeholder 2"/>
          <p:cNvSpPr>
            <a:spLocks noGrp="1"/>
          </p:cNvSpPr>
          <p:nvPr>
            <p:ph idx="1"/>
          </p:nvPr>
        </p:nvSpPr>
        <p:spPr>
          <a:xfrm>
            <a:off x="747713" y="1981200"/>
            <a:ext cx="7620000" cy="4254500"/>
          </a:xfrm>
        </p:spPr>
        <p:txBody>
          <a:bodyPr/>
          <a:lstStyle/>
          <a:p>
            <a:pPr marL="0" lvl="2" indent="0" algn="ctr">
              <a:buNone/>
            </a:pPr>
            <a:r>
              <a:rPr lang="en-US" sz="3200" dirty="0"/>
              <a:t>Appendix </a:t>
            </a:r>
            <a:r>
              <a:rPr lang="en-US" sz="3200" dirty="0" smtClean="0"/>
              <a:t>VIII</a:t>
            </a:r>
          </a:p>
          <a:p>
            <a:pPr marL="0" lvl="2" indent="0" algn="ctr">
              <a:buNone/>
            </a:pPr>
            <a:endParaRPr lang="en-US" sz="3200" dirty="0"/>
          </a:p>
          <a:p>
            <a:pPr marL="0" lvl="2" indent="0" algn="ctr">
              <a:buNone/>
            </a:pPr>
            <a:r>
              <a:rPr lang="en-US" sz="3200" dirty="0" smtClean="0"/>
              <a:t>Nonprofit </a:t>
            </a:r>
            <a:r>
              <a:rPr lang="en-US" sz="3200" dirty="0"/>
              <a:t>Organizations Exempted From Subpart E—Cost Principles of Part </a:t>
            </a:r>
            <a:r>
              <a:rPr lang="en-US" sz="3200" dirty="0" smtClean="0"/>
              <a:t>200</a:t>
            </a:r>
          </a:p>
        </p:txBody>
      </p:sp>
    </p:spTree>
    <p:extLst>
      <p:ext uri="{BB962C8B-B14F-4D97-AF65-F5344CB8AC3E}">
        <p14:creationId xmlns:p14="http://schemas.microsoft.com/office/powerpoint/2010/main" val="516549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 CFR 200 </a:t>
            </a:r>
            <a:r>
              <a:rPr lang="en-US" sz="3600" dirty="0" smtClean="0"/>
              <a:t>– Appendices - contd</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28</a:t>
            </a:fld>
            <a:endParaRPr lang="en-US"/>
          </a:p>
        </p:txBody>
      </p:sp>
      <p:sp>
        <p:nvSpPr>
          <p:cNvPr id="5" name="Content Placeholder 2"/>
          <p:cNvSpPr>
            <a:spLocks noGrp="1"/>
          </p:cNvSpPr>
          <p:nvPr>
            <p:ph idx="1"/>
          </p:nvPr>
        </p:nvSpPr>
        <p:spPr>
          <a:xfrm>
            <a:off x="747713" y="1981200"/>
            <a:ext cx="7620000" cy="4254500"/>
          </a:xfrm>
        </p:spPr>
        <p:txBody>
          <a:bodyPr/>
          <a:lstStyle/>
          <a:p>
            <a:pPr marL="0" lvl="2" indent="0" algn="ctr">
              <a:buNone/>
            </a:pPr>
            <a:r>
              <a:rPr lang="en-US" sz="3200" dirty="0" smtClean="0"/>
              <a:t>Appendix IX</a:t>
            </a:r>
          </a:p>
          <a:p>
            <a:pPr marL="0" lvl="2" indent="0" algn="ctr">
              <a:buNone/>
            </a:pPr>
            <a:endParaRPr lang="en-US" sz="3200" dirty="0"/>
          </a:p>
          <a:p>
            <a:pPr marL="0" lvl="2" indent="0" algn="ctr">
              <a:buNone/>
            </a:pPr>
            <a:r>
              <a:rPr lang="en-US" sz="3200" dirty="0" smtClean="0"/>
              <a:t>Hospital </a:t>
            </a:r>
            <a:r>
              <a:rPr lang="en-US" sz="3200" dirty="0"/>
              <a:t>Cost </a:t>
            </a:r>
            <a:r>
              <a:rPr lang="en-US" sz="3200" dirty="0" smtClean="0"/>
              <a:t>Principles</a:t>
            </a:r>
          </a:p>
        </p:txBody>
      </p:sp>
    </p:spTree>
    <p:extLst>
      <p:ext uri="{BB962C8B-B14F-4D97-AF65-F5344CB8AC3E}">
        <p14:creationId xmlns:p14="http://schemas.microsoft.com/office/powerpoint/2010/main" val="2441394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 CFR 200 </a:t>
            </a:r>
            <a:r>
              <a:rPr lang="en-US" sz="3600" dirty="0" smtClean="0"/>
              <a:t>– Appendices - contd</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29</a:t>
            </a:fld>
            <a:endParaRPr lang="en-US"/>
          </a:p>
        </p:txBody>
      </p:sp>
      <p:sp>
        <p:nvSpPr>
          <p:cNvPr id="5" name="Content Placeholder 2"/>
          <p:cNvSpPr>
            <a:spLocks noGrp="1"/>
          </p:cNvSpPr>
          <p:nvPr>
            <p:ph idx="1"/>
          </p:nvPr>
        </p:nvSpPr>
        <p:spPr>
          <a:xfrm>
            <a:off x="747713" y="1981200"/>
            <a:ext cx="7620000" cy="4254500"/>
          </a:xfrm>
        </p:spPr>
        <p:txBody>
          <a:bodyPr/>
          <a:lstStyle/>
          <a:p>
            <a:pPr marL="0" lvl="2" indent="0" algn="ctr">
              <a:buNone/>
            </a:pPr>
            <a:r>
              <a:rPr lang="en-US" sz="3200" dirty="0" smtClean="0"/>
              <a:t>Appendix X</a:t>
            </a:r>
          </a:p>
          <a:p>
            <a:pPr marL="0" lvl="2" indent="0" algn="ctr">
              <a:buNone/>
            </a:pPr>
            <a:endParaRPr lang="en-US" sz="3200" dirty="0"/>
          </a:p>
          <a:p>
            <a:pPr marL="0" lvl="2" indent="0" algn="ctr">
              <a:buNone/>
            </a:pPr>
            <a:r>
              <a:rPr lang="en-US" sz="3200" dirty="0" smtClean="0"/>
              <a:t>Data </a:t>
            </a:r>
            <a:r>
              <a:rPr lang="en-US" sz="3200" dirty="0"/>
              <a:t>Collection Form (Form SF-SAC</a:t>
            </a:r>
            <a:r>
              <a:rPr lang="en-US" sz="3200" dirty="0" smtClean="0"/>
              <a:t>)</a:t>
            </a:r>
          </a:p>
        </p:txBody>
      </p:sp>
    </p:spTree>
    <p:extLst>
      <p:ext uri="{BB962C8B-B14F-4D97-AF65-F5344CB8AC3E}">
        <p14:creationId xmlns:p14="http://schemas.microsoft.com/office/powerpoint/2010/main" val="2397545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Objectives</a:t>
            </a:r>
            <a:endParaRPr lang="en-US" dirty="0"/>
          </a:p>
        </p:txBody>
      </p:sp>
      <p:sp>
        <p:nvSpPr>
          <p:cNvPr id="3" name="Content Placeholder 2"/>
          <p:cNvSpPr>
            <a:spLocks noGrp="1"/>
          </p:cNvSpPr>
          <p:nvPr>
            <p:ph idx="1"/>
          </p:nvPr>
        </p:nvSpPr>
        <p:spPr/>
        <p:txBody>
          <a:bodyPr/>
          <a:lstStyle/>
          <a:p>
            <a:pPr marL="0" lvl="2" indent="0">
              <a:buNone/>
            </a:pPr>
            <a:r>
              <a:rPr lang="en-US" dirty="0" smtClean="0"/>
              <a:t>“The </a:t>
            </a:r>
            <a:r>
              <a:rPr lang="en-US" dirty="0"/>
              <a:t>goal of this reform is to deliver on the President’s directives to (1) streamline our guidance for Federal awards to ease administrative burden and (2) strengthen oversight over Federal funds to reduce risks of waste, fraud, and abuse. Streamlining existing OMB guidance will increase the efficiency and effectiveness of Federal awards to ensure best use of the more than $500 billion expended </a:t>
            </a:r>
            <a:r>
              <a:rPr lang="en-US" dirty="0" smtClean="0"/>
              <a:t>annually….”</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a:t>
            </a:fld>
            <a:endParaRPr lang="en-US"/>
          </a:p>
        </p:txBody>
      </p:sp>
    </p:spTree>
    <p:extLst>
      <p:ext uri="{BB962C8B-B14F-4D97-AF65-F5344CB8AC3E}">
        <p14:creationId xmlns:p14="http://schemas.microsoft.com/office/powerpoint/2010/main" val="2268022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2 CFR 200 </a:t>
            </a:r>
            <a:r>
              <a:rPr lang="en-US" sz="3600" dirty="0" smtClean="0"/>
              <a:t>– Appendices - contd</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30</a:t>
            </a:fld>
            <a:endParaRPr lang="en-US"/>
          </a:p>
        </p:txBody>
      </p:sp>
      <p:sp>
        <p:nvSpPr>
          <p:cNvPr id="5" name="Content Placeholder 2"/>
          <p:cNvSpPr>
            <a:spLocks noGrp="1"/>
          </p:cNvSpPr>
          <p:nvPr>
            <p:ph idx="1"/>
          </p:nvPr>
        </p:nvSpPr>
        <p:spPr>
          <a:xfrm>
            <a:off x="747713" y="1981200"/>
            <a:ext cx="7620000" cy="4254500"/>
          </a:xfrm>
        </p:spPr>
        <p:txBody>
          <a:bodyPr/>
          <a:lstStyle/>
          <a:p>
            <a:pPr marL="0" lvl="2" indent="0" algn="ctr">
              <a:buNone/>
            </a:pPr>
            <a:r>
              <a:rPr lang="en-US" sz="3200" dirty="0" smtClean="0"/>
              <a:t>Appendix XI</a:t>
            </a:r>
          </a:p>
          <a:p>
            <a:pPr marL="0" lvl="2" indent="0" algn="ctr">
              <a:buNone/>
            </a:pPr>
            <a:endParaRPr lang="en-US" sz="3200" dirty="0"/>
          </a:p>
          <a:p>
            <a:pPr marL="0" lvl="2" indent="0" algn="ctr">
              <a:buNone/>
            </a:pPr>
            <a:r>
              <a:rPr lang="en-US" sz="3200" dirty="0" smtClean="0"/>
              <a:t>Compliance </a:t>
            </a:r>
            <a:r>
              <a:rPr lang="en-US" sz="3200" dirty="0"/>
              <a:t>Supplement</a:t>
            </a:r>
          </a:p>
        </p:txBody>
      </p:sp>
    </p:spTree>
    <p:extLst>
      <p:ext uri="{BB962C8B-B14F-4D97-AF65-F5344CB8AC3E}">
        <p14:creationId xmlns:p14="http://schemas.microsoft.com/office/powerpoint/2010/main" val="34123674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Effective Date</a:t>
            </a:r>
            <a:endParaRPr lang="en-US" dirty="0"/>
          </a:p>
        </p:txBody>
      </p:sp>
      <p:sp>
        <p:nvSpPr>
          <p:cNvPr id="3" name="Content Placeholder 2"/>
          <p:cNvSpPr>
            <a:spLocks noGrp="1"/>
          </p:cNvSpPr>
          <p:nvPr>
            <p:ph idx="1"/>
          </p:nvPr>
        </p:nvSpPr>
        <p:spPr/>
        <p:txBody>
          <a:bodyPr/>
          <a:lstStyle/>
          <a:p>
            <a:pPr marL="0" lvl="2" indent="0">
              <a:buNone/>
            </a:pPr>
            <a:r>
              <a:rPr lang="en-US" dirty="0"/>
              <a:t>§200.110   Effective/applicability date.</a:t>
            </a:r>
          </a:p>
          <a:p>
            <a:pPr marL="233363" lvl="2" indent="0">
              <a:buNone/>
            </a:pPr>
            <a:r>
              <a:rPr lang="en-US" dirty="0"/>
              <a:t>(a) The standards set forth in this part which affect administration of Federal awards issued by Federal agencies become effective once implemented by Federal agencies or when any future amendment to this part becomes final. Federal agencies must implement the policies and procedures applicable to Federal awards by promulgating a regulation to be effective by December 26, 2014 unless different provisions are required by statute or approved by OMB.</a:t>
            </a:r>
          </a:p>
          <a:p>
            <a:pPr marL="233363" lvl="2" indent="0">
              <a:buNone/>
            </a:pPr>
            <a:r>
              <a:rPr lang="en-US" dirty="0"/>
              <a:t>(b) The standards set forth in Subpart F—Audit Requirements of this part and any other standards which apply directly to Federal agencies will be effective December 26, 2013 and will apply to audits of fiscal years beginning on or after December 26, 2014.</a:t>
            </a:r>
          </a:p>
          <a:p>
            <a:pPr marL="0" lvl="2" indent="0">
              <a:buNone/>
            </a:pP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31</a:t>
            </a:fld>
            <a:endParaRPr lang="en-US"/>
          </a:p>
        </p:txBody>
      </p:sp>
    </p:spTree>
    <p:extLst>
      <p:ext uri="{BB962C8B-B14F-4D97-AF65-F5344CB8AC3E}">
        <p14:creationId xmlns:p14="http://schemas.microsoft.com/office/powerpoint/2010/main" val="18644309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Effective </a:t>
            </a:r>
            <a:r>
              <a:rPr lang="en-US" sz="3600" dirty="0" smtClean="0"/>
              <a:t>Date - contd</a:t>
            </a:r>
            <a:endParaRPr lang="en-US" dirty="0"/>
          </a:p>
        </p:txBody>
      </p:sp>
      <p:sp>
        <p:nvSpPr>
          <p:cNvPr id="3" name="Content Placeholder 2"/>
          <p:cNvSpPr>
            <a:spLocks noGrp="1"/>
          </p:cNvSpPr>
          <p:nvPr>
            <p:ph idx="1"/>
          </p:nvPr>
        </p:nvSpPr>
        <p:spPr/>
        <p:txBody>
          <a:bodyPr/>
          <a:lstStyle/>
          <a:p>
            <a:pPr marL="0" lvl="2" indent="0">
              <a:buNone/>
            </a:pPr>
            <a:r>
              <a:rPr lang="en-US" dirty="0"/>
              <a:t>“Federal agencies must submit draft implementing regulations to OMB no later than six months from the date of publication of this guidance unless different provisions are required by statute or approved by OMB.”</a:t>
            </a:r>
          </a:p>
          <a:p>
            <a:pPr marL="0" lvl="2" indent="0">
              <a:buNone/>
            </a:pPr>
            <a:endParaRPr lang="en-US" dirty="0"/>
          </a:p>
          <a:p>
            <a:pPr marL="0" lvl="2" indent="0">
              <a:buNone/>
            </a:pPr>
            <a:r>
              <a:rPr lang="en-US" dirty="0"/>
              <a:t>“Federal agencies will implement this guidance in unison, which will provide non- Federal entities with a predictable, transparent, and governmentwide consistent implementation schedule.”</a:t>
            </a:r>
          </a:p>
          <a:p>
            <a:pPr marL="0" lvl="2" indent="0">
              <a:buNone/>
            </a:pPr>
            <a:endParaRPr lang="en-US" dirty="0"/>
          </a:p>
          <a:p>
            <a:pPr marL="0" lvl="2" indent="0">
              <a:buNone/>
            </a:pPr>
            <a:r>
              <a:rPr lang="en-US" dirty="0"/>
              <a:t>Again, as stated in subsection (a) publication of these Federal grantor agency implementing regulations is expected in the Federal Register on December 26, 2014.</a:t>
            </a:r>
            <a:endParaRPr lang="en-US" dirty="0"/>
          </a:p>
          <a:p>
            <a:pPr marL="0" lvl="2" indent="0">
              <a:buNone/>
            </a:pP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32</a:t>
            </a:fld>
            <a:endParaRPr lang="en-US"/>
          </a:p>
        </p:txBody>
      </p:sp>
    </p:spTree>
    <p:extLst>
      <p:ext uri="{BB962C8B-B14F-4D97-AF65-F5344CB8AC3E}">
        <p14:creationId xmlns:p14="http://schemas.microsoft.com/office/powerpoint/2010/main" val="22938287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829788" cy="814387"/>
          </a:xfrm>
        </p:spPr>
        <p:txBody>
          <a:bodyPr/>
          <a:lstStyle/>
          <a:p>
            <a:r>
              <a:rPr lang="en-US" sz="3600" dirty="0" smtClean="0">
                <a:solidFill>
                  <a:schemeClr val="bg1"/>
                </a:solidFill>
                <a:effectLst>
                  <a:outerShdw blurRad="38100" dist="38100" dir="2700000" algn="tl">
                    <a:srgbClr val="000000">
                      <a:alpha val="43137"/>
                    </a:srgbClr>
                  </a:outerShdw>
                </a:effectLst>
                <a:latin typeface="Baskerville Old Face" pitchFamily="18" charset="0"/>
              </a:rPr>
              <a:t>2 CFR 200 on the Internet</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Tree>
    <p:extLst>
      <p:ext uri="{BB962C8B-B14F-4D97-AF65-F5344CB8AC3E}">
        <p14:creationId xmlns:p14="http://schemas.microsoft.com/office/powerpoint/2010/main" val="723785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ELECTRONIC CODE OF FEDERAL REGULATIONS</a:t>
            </a:r>
          </a:p>
        </p:txBody>
      </p:sp>
      <p:sp>
        <p:nvSpPr>
          <p:cNvPr id="3" name="Content Placeholder 2"/>
          <p:cNvSpPr>
            <a:spLocks noGrp="1"/>
          </p:cNvSpPr>
          <p:nvPr>
            <p:ph idx="1"/>
          </p:nvPr>
        </p:nvSpPr>
        <p:spPr>
          <a:xfrm>
            <a:off x="747713" y="3276600"/>
            <a:ext cx="7620000" cy="2959100"/>
          </a:xfrm>
        </p:spPr>
        <p:txBody>
          <a:bodyPr/>
          <a:lstStyle/>
          <a:p>
            <a:pPr marL="0" lvl="2" indent="0" algn="ctr">
              <a:buNone/>
            </a:pPr>
            <a:r>
              <a:rPr lang="en-US" dirty="0"/>
              <a:t>USER NOTICE</a:t>
            </a:r>
          </a:p>
          <a:p>
            <a:pPr marL="0" lvl="2" indent="0">
              <a:buNone/>
            </a:pPr>
            <a:endParaRPr lang="en-US" dirty="0"/>
          </a:p>
          <a:p>
            <a:pPr marL="0" lvl="2" indent="0">
              <a:buNone/>
            </a:pPr>
            <a:r>
              <a:rPr lang="en-US" dirty="0"/>
              <a:t>The Electronic Code of Federal Regulations (e-CFR) is a currently updated version of the Code of Federal Regulations (CFR). It is not an official legal edition of the CFR. The e-CFR is an editorial compilation of CFR material and Federal Register amendments produced by the National Archives and Records Administration's Office of the Federal Register (OFR) and the Government Printing Office. The OFR updates the material in the e-CFR on a daily basis. The current update status appears at the top of all e-CFR web pages </a:t>
            </a:r>
          </a:p>
        </p:txBody>
      </p:sp>
      <p:sp>
        <p:nvSpPr>
          <p:cNvPr id="4" name="Slide Number Placeholder 3"/>
          <p:cNvSpPr>
            <a:spLocks noGrp="1"/>
          </p:cNvSpPr>
          <p:nvPr>
            <p:ph type="sldNum" sz="quarter" idx="12"/>
          </p:nvPr>
        </p:nvSpPr>
        <p:spPr/>
        <p:txBody>
          <a:bodyPr/>
          <a:lstStyle/>
          <a:p>
            <a:fld id="{E3BC7D5A-FD19-4AAE-BCB9-DE57133F7A2C}" type="slidenum">
              <a:rPr lang="en-US" smtClean="0"/>
              <a:t>34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676400"/>
            <a:ext cx="47434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1393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ELECTRONIC CODE OF FEDERAL REGULATIONS</a:t>
            </a:r>
          </a:p>
        </p:txBody>
      </p:sp>
      <p:sp>
        <p:nvSpPr>
          <p:cNvPr id="3" name="Content Placeholder 2"/>
          <p:cNvSpPr>
            <a:spLocks noGrp="1"/>
          </p:cNvSpPr>
          <p:nvPr>
            <p:ph idx="1"/>
          </p:nvPr>
        </p:nvSpPr>
        <p:spPr>
          <a:xfrm>
            <a:off x="747713" y="2057400"/>
            <a:ext cx="7620000" cy="4178300"/>
          </a:xfrm>
        </p:spPr>
        <p:txBody>
          <a:bodyPr/>
          <a:lstStyle/>
          <a:p>
            <a:pPr marL="0" lvl="2" indent="0">
              <a:buNone/>
            </a:pPr>
            <a:r>
              <a:rPr lang="en-US" dirty="0"/>
              <a:t>http://www.ecfr.gov/cgi-bin/ECFR?page=browse</a:t>
            </a:r>
          </a:p>
          <a:p>
            <a:pPr marL="0" lvl="2" indent="0">
              <a:buNone/>
            </a:pPr>
            <a:endParaRPr lang="en-US" dirty="0" smtClean="0"/>
          </a:p>
          <a:p>
            <a:pPr marL="0" lvl="2" indent="0">
              <a:buNone/>
            </a:pPr>
            <a:r>
              <a:rPr lang="en-US" dirty="0" smtClean="0"/>
              <a:t>Browse</a:t>
            </a:r>
            <a:r>
              <a:rPr lang="en-US" dirty="0" smtClean="0"/>
              <a:t>:</a:t>
            </a:r>
          </a:p>
          <a:p>
            <a:pPr marL="457200" lvl="2" indent="0">
              <a:buNone/>
            </a:pPr>
            <a:r>
              <a:rPr lang="en-US" dirty="0" smtClean="0"/>
              <a:t>Select: Title 2 – Grants and Agreements</a:t>
            </a:r>
          </a:p>
          <a:p>
            <a:pPr marL="457200" lvl="2" indent="0">
              <a:buNone/>
            </a:pPr>
            <a:r>
              <a:rPr lang="en-US" dirty="0" smtClean="0"/>
              <a:t>Select: Go</a:t>
            </a:r>
          </a:p>
          <a:p>
            <a:pPr marL="457200" lvl="2" indent="0">
              <a:buNone/>
            </a:pPr>
            <a:r>
              <a:rPr lang="en-US" dirty="0" smtClean="0"/>
              <a:t>Select: Hyperlink for 2 CFR 200 which is identified as:</a:t>
            </a:r>
          </a:p>
          <a:p>
            <a:pPr marL="1254125" lvl="2" indent="0">
              <a:buNone/>
            </a:pPr>
            <a:r>
              <a:rPr lang="en-US" dirty="0" smtClean="0"/>
              <a:t>Title 2</a:t>
            </a:r>
          </a:p>
          <a:p>
            <a:pPr marL="1254125" lvl="2" indent="0">
              <a:buNone/>
            </a:pPr>
            <a:r>
              <a:rPr lang="en-US" dirty="0" smtClean="0"/>
              <a:t>Volume 1</a:t>
            </a:r>
          </a:p>
          <a:p>
            <a:pPr marL="1254125" lvl="2" indent="0">
              <a:buNone/>
            </a:pPr>
            <a:r>
              <a:rPr lang="en-US" dirty="0" smtClean="0"/>
              <a:t>Subtitle A</a:t>
            </a:r>
          </a:p>
          <a:p>
            <a:pPr marL="1254125" lvl="2" indent="0">
              <a:buNone/>
            </a:pPr>
            <a:r>
              <a:rPr lang="en-US" dirty="0" smtClean="0"/>
              <a:t>Chapter II</a:t>
            </a:r>
          </a:p>
          <a:p>
            <a:pPr marL="1254125" lvl="2" indent="0">
              <a:buNone/>
            </a:pPr>
            <a:r>
              <a:rPr lang="en-US" dirty="0" smtClean="0"/>
              <a:t>Part 200 – Office of Management and Budget Circulars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35</a:t>
            </a:fld>
            <a:endParaRPr lang="en-US"/>
          </a:p>
        </p:txBody>
      </p:sp>
    </p:spTree>
    <p:extLst>
      <p:ext uri="{BB962C8B-B14F-4D97-AF65-F5344CB8AC3E}">
        <p14:creationId xmlns:p14="http://schemas.microsoft.com/office/powerpoint/2010/main" val="2151503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As Published in Federal Register</a:t>
            </a:r>
            <a:endParaRPr lang="en-US" dirty="0"/>
          </a:p>
        </p:txBody>
      </p:sp>
      <p:sp>
        <p:nvSpPr>
          <p:cNvPr id="3" name="Content Placeholder 2"/>
          <p:cNvSpPr>
            <a:spLocks noGrp="1"/>
          </p:cNvSpPr>
          <p:nvPr>
            <p:ph idx="1"/>
          </p:nvPr>
        </p:nvSpPr>
        <p:spPr/>
        <p:txBody>
          <a:bodyPr/>
          <a:lstStyle/>
          <a:p>
            <a:pPr marL="0" lvl="2" indent="0">
              <a:buNone/>
            </a:pPr>
            <a:r>
              <a:rPr lang="en-US" dirty="0"/>
              <a:t>http://</a:t>
            </a:r>
            <a:r>
              <a:rPr lang="en-US" dirty="0" smtClean="0"/>
              <a:t>www.gpo.gov/fdsys/pkg/FR-2013-12-26/pdf/2013-30465.pdf</a:t>
            </a:r>
          </a:p>
          <a:p>
            <a:pPr marL="0" lvl="2" indent="0">
              <a:buNone/>
            </a:pPr>
            <a:endParaRPr lang="en-US" dirty="0"/>
          </a:p>
          <a:p>
            <a:pPr marL="0" lvl="2" indent="0">
              <a:buNone/>
            </a:pPr>
            <a:r>
              <a:rPr lang="en-US" dirty="0" smtClean="0"/>
              <a:t>Federal Register Vol. 78 No. 248</a:t>
            </a:r>
          </a:p>
          <a:p>
            <a:pPr marL="0" lvl="2" indent="0">
              <a:buNone/>
            </a:pPr>
            <a:r>
              <a:rPr lang="en-US" dirty="0" smtClean="0"/>
              <a:t>Thursday December 26, 2013</a:t>
            </a:r>
          </a:p>
          <a:p>
            <a:pPr marL="0" lvl="2" indent="0">
              <a:buNone/>
            </a:pPr>
            <a:r>
              <a:rPr lang="en-US" dirty="0" smtClean="0"/>
              <a:t>Part III</a:t>
            </a:r>
          </a:p>
          <a:p>
            <a:pPr marL="0" lvl="2" indent="0">
              <a:buNone/>
            </a:pPr>
            <a:r>
              <a:rPr lang="en-US" dirty="0" smtClean="0"/>
              <a:t>Office of Management and Budget</a:t>
            </a:r>
          </a:p>
          <a:p>
            <a:pPr marL="0" lvl="2" indent="0">
              <a:buNone/>
            </a:pPr>
            <a:r>
              <a:rPr lang="en-US" dirty="0" smtClean="0"/>
              <a:t>2 CFR Chapter 1, Chapter II, Part 200, et al.</a:t>
            </a:r>
          </a:p>
          <a:p>
            <a:pPr marL="0" lvl="2" indent="0">
              <a:buNone/>
            </a:pPr>
            <a:r>
              <a:rPr lang="en-US" dirty="0" smtClean="0"/>
              <a:t>Uniform Administrative Requirements, Cost Principles, and Audit</a:t>
            </a:r>
          </a:p>
          <a:p>
            <a:pPr marL="0" lvl="2" indent="0">
              <a:buNone/>
            </a:pPr>
            <a:r>
              <a:rPr lang="en-US" dirty="0" smtClean="0"/>
              <a:t>Requirements for Federal Awards; Final Rule</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36</a:t>
            </a:fld>
            <a:endParaRPr lang="en-US"/>
          </a:p>
        </p:txBody>
      </p:sp>
    </p:spTree>
    <p:extLst>
      <p:ext uri="{BB962C8B-B14F-4D97-AF65-F5344CB8AC3E}">
        <p14:creationId xmlns:p14="http://schemas.microsoft.com/office/powerpoint/2010/main" val="3236873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829788" cy="814387"/>
          </a:xfrm>
        </p:spPr>
        <p:txBody>
          <a:bodyPr/>
          <a:lstStyle/>
          <a:p>
            <a:r>
              <a:rPr lang="en-US" sz="3600" dirty="0" smtClean="0">
                <a:solidFill>
                  <a:schemeClr val="bg1"/>
                </a:solidFill>
                <a:effectLst>
                  <a:outerShdw blurRad="38100" dist="38100" dir="2700000" algn="tl">
                    <a:srgbClr val="000000">
                      <a:alpha val="43137"/>
                    </a:srgbClr>
                  </a:outerShdw>
                </a:effectLst>
                <a:latin typeface="Baskerville Old Face" pitchFamily="18" charset="0"/>
              </a:rPr>
              <a:t>Training &amp; Additional Resources</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Tree>
    <p:extLst>
      <p:ext uri="{BB962C8B-B14F-4D97-AF65-F5344CB8AC3E}">
        <p14:creationId xmlns:p14="http://schemas.microsoft.com/office/powerpoint/2010/main" val="376868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Uniform Grant Guidance Crosswalks </a:t>
            </a:r>
            <a:r>
              <a:rPr lang="en-US" sz="3600" dirty="0" smtClean="0"/>
              <a:t>and</a:t>
            </a:r>
            <a:br>
              <a:rPr lang="en-US" sz="3600" dirty="0" smtClean="0"/>
            </a:br>
            <a:r>
              <a:rPr lang="en-US" sz="3600" dirty="0" smtClean="0"/>
              <a:t>Side-by-Sides</a:t>
            </a:r>
            <a:endParaRPr lang="en-US" dirty="0"/>
          </a:p>
        </p:txBody>
      </p:sp>
      <p:sp>
        <p:nvSpPr>
          <p:cNvPr id="3" name="Content Placeholder 2"/>
          <p:cNvSpPr>
            <a:spLocks noGrp="1"/>
          </p:cNvSpPr>
          <p:nvPr>
            <p:ph idx="1"/>
          </p:nvPr>
        </p:nvSpPr>
        <p:spPr>
          <a:xfrm>
            <a:off x="457200" y="2209800"/>
            <a:ext cx="8229600" cy="4025900"/>
          </a:xfrm>
        </p:spPr>
        <p:txBody>
          <a:bodyPr/>
          <a:lstStyle/>
          <a:p>
            <a:pPr marL="225425" lvl="2" indent="-225425">
              <a:buNone/>
              <a:tabLst>
                <a:tab pos="225425" algn="l"/>
              </a:tabLst>
            </a:pPr>
            <a:r>
              <a:rPr lang="en-US" dirty="0"/>
              <a:t>1.	Uniform Guidance Crosswalk to Predominant Source in Existing Guidance</a:t>
            </a:r>
          </a:p>
          <a:p>
            <a:pPr marL="225425" lvl="2" indent="-225425">
              <a:buNone/>
              <a:tabLst>
                <a:tab pos="225425" algn="l"/>
              </a:tabLst>
            </a:pPr>
            <a:r>
              <a:rPr lang="en-US" dirty="0"/>
              <a:t>2.	Uniform Guidance Crosswalk from Predominant Source in Existing Guidance</a:t>
            </a:r>
          </a:p>
          <a:p>
            <a:pPr marL="225425" lvl="2" indent="-225425">
              <a:buNone/>
              <a:tabLst>
                <a:tab pos="225425" algn="l"/>
              </a:tabLst>
            </a:pPr>
            <a:r>
              <a:rPr lang="en-US" dirty="0"/>
              <a:t>3.	Uniform Guidance Definitions Text Comparison</a:t>
            </a:r>
          </a:p>
          <a:p>
            <a:pPr marL="225425" lvl="2" indent="-225425">
              <a:buNone/>
              <a:tabLst>
                <a:tab pos="225425" algn="l"/>
              </a:tabLst>
            </a:pPr>
            <a:r>
              <a:rPr lang="en-US" dirty="0"/>
              <a:t>4.	Uniform Guidance Administrative Requirements Text Comparison</a:t>
            </a:r>
          </a:p>
          <a:p>
            <a:pPr marL="225425" lvl="2" indent="-225425">
              <a:buNone/>
              <a:tabLst>
                <a:tab pos="225425" algn="l"/>
              </a:tabLst>
            </a:pPr>
            <a:r>
              <a:rPr lang="en-US" dirty="0"/>
              <a:t>5.	Uniform Guidance Cost Principles Text Comparison</a:t>
            </a:r>
          </a:p>
          <a:p>
            <a:pPr marL="225425" lvl="2" indent="-225425">
              <a:buNone/>
              <a:tabLst>
                <a:tab pos="225425" algn="l"/>
              </a:tabLst>
            </a:pPr>
            <a:r>
              <a:rPr lang="en-US" dirty="0"/>
              <a:t>6.	Uniform Guidance Audit Requirements Text Comparison</a:t>
            </a:r>
          </a:p>
          <a:p>
            <a:pPr marL="0" lvl="2" indent="0">
              <a:buNone/>
            </a:pPr>
            <a:endParaRPr lang="en-US" dirty="0" smtClean="0"/>
          </a:p>
          <a:p>
            <a:pPr marL="0" lvl="2" indent="0">
              <a:buNone/>
            </a:pPr>
            <a:r>
              <a:rPr lang="en-US" dirty="0"/>
              <a:t>http://</a:t>
            </a:r>
            <a:r>
              <a:rPr lang="en-US" dirty="0" smtClean="0"/>
              <a:t>www.whitehouse.gov/omb/grants_docs </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38</a:t>
            </a:fld>
            <a:endParaRPr lang="en-US"/>
          </a:p>
        </p:txBody>
      </p:sp>
    </p:spTree>
    <p:extLst>
      <p:ext uri="{BB962C8B-B14F-4D97-AF65-F5344CB8AC3E}">
        <p14:creationId xmlns:p14="http://schemas.microsoft.com/office/powerpoint/2010/main" val="411705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Training Webcasts</a:t>
            </a:r>
            <a:endParaRPr lang="en-US" dirty="0"/>
          </a:p>
        </p:txBody>
      </p:sp>
      <p:sp>
        <p:nvSpPr>
          <p:cNvPr id="3" name="Content Placeholder 2"/>
          <p:cNvSpPr>
            <a:spLocks noGrp="1"/>
          </p:cNvSpPr>
          <p:nvPr>
            <p:ph idx="1"/>
          </p:nvPr>
        </p:nvSpPr>
        <p:spPr/>
        <p:txBody>
          <a:bodyPr/>
          <a:lstStyle/>
          <a:p>
            <a:pPr marL="0" lvl="2" indent="0">
              <a:buNone/>
            </a:pPr>
            <a:r>
              <a:rPr lang="en-US" dirty="0"/>
              <a:t>Uniform Guidance 1-27-14 Training </a:t>
            </a:r>
            <a:r>
              <a:rPr lang="en-US" dirty="0" smtClean="0"/>
              <a:t>Webcasts</a:t>
            </a:r>
          </a:p>
          <a:p>
            <a:pPr marL="342900" lvl="2" indent="-342900">
              <a:buFont typeface="+mj-lt"/>
              <a:buAutoNum type="arabicPeriod"/>
              <a:tabLst>
                <a:tab pos="7315200" algn="r"/>
              </a:tabLst>
            </a:pPr>
            <a:r>
              <a:rPr lang="en-US" dirty="0"/>
              <a:t>COFAR Training Intro 	11minutes</a:t>
            </a:r>
          </a:p>
          <a:p>
            <a:pPr marL="342900" lvl="2" indent="-342900">
              <a:buFont typeface="+mj-lt"/>
              <a:buAutoNum type="arabicPeriod"/>
              <a:tabLst>
                <a:tab pos="7315200" algn="r"/>
              </a:tabLst>
            </a:pPr>
            <a:r>
              <a:rPr lang="en-US" dirty="0"/>
              <a:t>COFAR Training Administrative Requirements 	1 hour 25 minutes</a:t>
            </a:r>
          </a:p>
          <a:p>
            <a:pPr marL="342900" lvl="2" indent="-342900">
              <a:buFont typeface="+mj-lt"/>
              <a:buAutoNum type="arabicPeriod"/>
              <a:tabLst>
                <a:tab pos="7315200" algn="r"/>
              </a:tabLst>
            </a:pPr>
            <a:r>
              <a:rPr lang="en-US" dirty="0"/>
              <a:t>COFAR Training Cost Principles 	35 minutes</a:t>
            </a:r>
          </a:p>
          <a:p>
            <a:pPr marL="342900" lvl="2" indent="-342900">
              <a:buFont typeface="+mj-lt"/>
              <a:buAutoNum type="arabicPeriod"/>
              <a:tabLst>
                <a:tab pos="7315200" algn="r"/>
              </a:tabLst>
            </a:pPr>
            <a:r>
              <a:rPr lang="en-US" dirty="0"/>
              <a:t>COFAR Training Audit Requirements 	50 minutes</a:t>
            </a:r>
          </a:p>
          <a:p>
            <a:pPr marL="0" lvl="2" indent="0">
              <a:buNone/>
            </a:pPr>
            <a:endParaRPr lang="en-US" dirty="0" smtClean="0"/>
          </a:p>
          <a:p>
            <a:pPr marL="0" lvl="2" indent="0">
              <a:buNone/>
            </a:pPr>
            <a:r>
              <a:rPr lang="en-US" dirty="0" smtClean="0"/>
              <a:t>https</a:t>
            </a:r>
            <a:r>
              <a:rPr lang="en-US" dirty="0"/>
              <a:t>://cfo.gov/cofar/  </a:t>
            </a:r>
          </a:p>
        </p:txBody>
      </p:sp>
      <p:sp>
        <p:nvSpPr>
          <p:cNvPr id="4" name="Slide Number Placeholder 3"/>
          <p:cNvSpPr>
            <a:spLocks noGrp="1"/>
          </p:cNvSpPr>
          <p:nvPr>
            <p:ph type="sldNum" sz="quarter" idx="12"/>
          </p:nvPr>
        </p:nvSpPr>
        <p:spPr/>
        <p:txBody>
          <a:bodyPr/>
          <a:lstStyle/>
          <a:p>
            <a:fld id="{E3BC7D5A-FD19-4AAE-BCB9-DE57133F7A2C}" type="slidenum">
              <a:rPr lang="en-US" smtClean="0"/>
              <a:t>39</a:t>
            </a:fld>
            <a:endParaRPr lang="en-US"/>
          </a:p>
        </p:txBody>
      </p:sp>
    </p:spTree>
    <p:extLst>
      <p:ext uri="{BB962C8B-B14F-4D97-AF65-F5344CB8AC3E}">
        <p14:creationId xmlns:p14="http://schemas.microsoft.com/office/powerpoint/2010/main" val="8288688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Background</a:t>
            </a:r>
            <a:endParaRPr lang="en-US" dirty="0"/>
          </a:p>
        </p:txBody>
      </p:sp>
      <p:sp>
        <p:nvSpPr>
          <p:cNvPr id="3" name="Content Placeholder 2"/>
          <p:cNvSpPr>
            <a:spLocks noGrp="1"/>
          </p:cNvSpPr>
          <p:nvPr>
            <p:ph idx="1"/>
          </p:nvPr>
        </p:nvSpPr>
        <p:spPr/>
        <p:txBody>
          <a:bodyPr/>
          <a:lstStyle/>
          <a:p>
            <a:pPr marL="0" lvl="2" indent="0">
              <a:buNone/>
            </a:pPr>
            <a:r>
              <a:rPr lang="en-US" dirty="0"/>
              <a:t>The Development of the Reform</a:t>
            </a:r>
          </a:p>
          <a:p>
            <a:pPr marL="0" lvl="2" indent="0">
              <a:buNone/>
            </a:pPr>
            <a:r>
              <a:rPr lang="en-US" dirty="0" smtClean="0"/>
              <a:t>“This </a:t>
            </a:r>
            <a:r>
              <a:rPr lang="en-US" dirty="0"/>
              <a:t>proposal reflects input from more than two years of work by the Federal and non-Federal financial assistance community led by the COFAR in response to the following two Presidential Directives</a:t>
            </a:r>
            <a:r>
              <a:rPr lang="en-US" dirty="0" smtClean="0"/>
              <a:t>:”</a:t>
            </a:r>
            <a:endParaRPr lang="en-US" dirty="0"/>
          </a:p>
          <a:p>
            <a:pPr marL="225425" lvl="2" indent="0">
              <a:buNone/>
            </a:pPr>
            <a:r>
              <a:rPr lang="en-US" dirty="0" smtClean="0"/>
              <a:t>“1</a:t>
            </a:r>
            <a:r>
              <a:rPr lang="en-US" dirty="0"/>
              <a:t>. February 28, 2011, Presidential Memorandum on Administrative Flexibility, Lower Costs, and Better Results for State, Local, and Tribal Governments </a:t>
            </a:r>
            <a:r>
              <a:rPr lang="en-US" dirty="0" smtClean="0"/>
              <a:t>…”</a:t>
            </a:r>
            <a:endParaRPr lang="en-US" dirty="0"/>
          </a:p>
          <a:p>
            <a:pPr marL="225425" lvl="2" indent="0">
              <a:buNone/>
            </a:pPr>
            <a:r>
              <a:rPr lang="en-US" dirty="0" smtClean="0"/>
              <a:t>“2</a:t>
            </a:r>
            <a:r>
              <a:rPr lang="en-US" dirty="0"/>
              <a:t>. Executive Order 13520 on Reducing Improper Payments </a:t>
            </a:r>
            <a:r>
              <a:rPr lang="en-US" dirty="0" smtClean="0"/>
              <a:t>…”</a:t>
            </a:r>
            <a:endParaRPr lang="en-US" dirty="0"/>
          </a:p>
          <a:p>
            <a:pPr marL="0" lvl="2" indent="0">
              <a:buNone/>
            </a:pP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4</a:t>
            </a:fld>
            <a:endParaRPr lang="en-US"/>
          </a:p>
        </p:txBody>
      </p:sp>
    </p:spTree>
    <p:extLst>
      <p:ext uri="{BB962C8B-B14F-4D97-AF65-F5344CB8AC3E}">
        <p14:creationId xmlns:p14="http://schemas.microsoft.com/office/powerpoint/2010/main" val="2863682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Frequently Asked Questions</a:t>
            </a:r>
            <a:endParaRPr lang="en-US" dirty="0"/>
          </a:p>
        </p:txBody>
      </p:sp>
      <p:sp>
        <p:nvSpPr>
          <p:cNvPr id="3" name="Content Placeholder 2"/>
          <p:cNvSpPr>
            <a:spLocks noGrp="1"/>
          </p:cNvSpPr>
          <p:nvPr>
            <p:ph idx="1"/>
          </p:nvPr>
        </p:nvSpPr>
        <p:spPr/>
        <p:txBody>
          <a:bodyPr/>
          <a:lstStyle/>
          <a:p>
            <a:pPr marL="0" lvl="2" indent="0">
              <a:buNone/>
            </a:pPr>
            <a:r>
              <a:rPr lang="en-US" dirty="0"/>
              <a:t>COFAR Releases Frequently Asked Questions </a:t>
            </a:r>
            <a:endParaRPr lang="en-US" dirty="0" smtClean="0"/>
          </a:p>
          <a:p>
            <a:pPr marL="0" lvl="2" indent="0">
              <a:buNone/>
            </a:pPr>
            <a:r>
              <a:rPr lang="en-US" dirty="0"/>
              <a:t>On Wednesday, February 12, 2014, COFAR released the first set of FAQs in support of 2 C.F.R 200 Uniform Administrative Requirements, Cost Principles, and Audit Requirements for Federal Awards.  Over two hundred thoughtful questions and comments have been received from grantors, grantees, and grant management and oversight professionals throughout country.  Additional FAQ releases will parallel Federal agency submission of implementing regulations.  If you have additional questions or comments please send them to cofar@omb.eop.gov</a:t>
            </a:r>
            <a:r>
              <a:rPr lang="en-US" dirty="0" smtClean="0"/>
              <a:t>.</a:t>
            </a:r>
          </a:p>
          <a:p>
            <a:pPr marL="0" lvl="2" indent="0">
              <a:buNone/>
            </a:pPr>
            <a:endParaRPr lang="en-US" dirty="0"/>
          </a:p>
          <a:p>
            <a:pPr marL="0" lvl="2" indent="0">
              <a:buNone/>
            </a:pPr>
            <a:r>
              <a:rPr lang="en-US" dirty="0" smtClean="0"/>
              <a:t>Visit 	https</a:t>
            </a:r>
            <a:r>
              <a:rPr lang="en-US" dirty="0"/>
              <a:t>://cfo.gov/cofar/  </a:t>
            </a:r>
            <a:endParaRPr lang="en-US" dirty="0" smtClean="0"/>
          </a:p>
          <a:p>
            <a:pPr marL="0" lvl="2" indent="0">
              <a:buNone/>
            </a:pPr>
            <a:r>
              <a:rPr lang="en-US" dirty="0"/>
              <a:t>https://cfo.gov/wp-content/uploads/2013/01/2-C.F.R.-200-FAQs-2-12-2014.pdf</a:t>
            </a:r>
          </a:p>
          <a:p>
            <a:pPr marL="0" lvl="2" indent="0">
              <a:buNone/>
            </a:pP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40</a:t>
            </a:fld>
            <a:endParaRPr lang="en-US"/>
          </a:p>
        </p:txBody>
      </p:sp>
    </p:spTree>
    <p:extLst>
      <p:ext uri="{BB962C8B-B14F-4D97-AF65-F5344CB8AC3E}">
        <p14:creationId xmlns:p14="http://schemas.microsoft.com/office/powerpoint/2010/main" val="264499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829788" cy="814387"/>
          </a:xfrm>
        </p:spPr>
        <p:txBody>
          <a:bodyPr/>
          <a:lstStyle/>
          <a:p>
            <a:r>
              <a:rPr lang="en-US" sz="3600" dirty="0" smtClean="0">
                <a:solidFill>
                  <a:schemeClr val="bg1"/>
                </a:solidFill>
                <a:effectLst>
                  <a:outerShdw blurRad="38100" dist="38100" dir="2700000" algn="tl">
                    <a:srgbClr val="000000">
                      <a:alpha val="43137"/>
                    </a:srgbClr>
                  </a:outerShdw>
                </a:effectLst>
                <a:latin typeface="Baskerville Old Face" pitchFamily="18" charset="0"/>
              </a:rPr>
              <a:t>Questions?</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
        <p:nvSpPr>
          <p:cNvPr id="2" name="TextBox 1"/>
          <p:cNvSpPr txBox="1"/>
          <p:nvPr/>
        </p:nvSpPr>
        <p:spPr>
          <a:xfrm>
            <a:off x="914400" y="3886200"/>
            <a:ext cx="7315200" cy="2769989"/>
          </a:xfrm>
          <a:prstGeom prst="rect">
            <a:avLst/>
          </a:prstGeom>
          <a:noFill/>
        </p:spPr>
        <p:txBody>
          <a:bodyPr wrap="square" rtlCol="0">
            <a:spAutoFit/>
          </a:bodyPr>
          <a:lstStyle/>
          <a:p>
            <a:r>
              <a:rPr lang="en-US" sz="1400" dirty="0"/>
              <a:t>Michael Miller, Auditor</a:t>
            </a:r>
          </a:p>
          <a:p>
            <a:r>
              <a:rPr lang="en-US" sz="1400" dirty="0"/>
              <a:t>Ohio Department of Transportation, Division of Finance</a:t>
            </a:r>
          </a:p>
          <a:p>
            <a:r>
              <a:rPr lang="en-US" sz="1400" dirty="0"/>
              <a:t>Office of External Audits, Mail Stop # 2140</a:t>
            </a:r>
          </a:p>
          <a:p>
            <a:r>
              <a:rPr lang="en-US" sz="1400" dirty="0"/>
              <a:t>1980 West Broad Street, 4th Floor</a:t>
            </a:r>
          </a:p>
          <a:p>
            <a:r>
              <a:rPr lang="en-US" sz="1400" dirty="0"/>
              <a:t>Columbus, Ohio 43223</a:t>
            </a:r>
          </a:p>
          <a:p>
            <a:r>
              <a:rPr lang="en-US" sz="1400" dirty="0"/>
              <a:t>Ph:    </a:t>
            </a:r>
            <a:r>
              <a:rPr lang="en-US" sz="1400" dirty="0" smtClean="0"/>
              <a:t>614-466-0588	Fax</a:t>
            </a:r>
            <a:r>
              <a:rPr lang="en-US" sz="1400" dirty="0"/>
              <a:t>:  614-887-4772</a:t>
            </a:r>
          </a:p>
          <a:p>
            <a:r>
              <a:rPr lang="en-US" sz="1400" dirty="0"/>
              <a:t>Michael.Miller@dot.state.oh.us</a:t>
            </a:r>
          </a:p>
          <a:p>
            <a:endParaRPr lang="en-US" sz="1400" dirty="0"/>
          </a:p>
          <a:p>
            <a:r>
              <a:rPr lang="en-US" sz="1200" dirty="0"/>
              <a:t>In accordance with ODOT Central Office requirements, please ensure the Mail Stop number shown above is used when sending any correspondence to me via US Mail.</a:t>
            </a:r>
          </a:p>
          <a:p>
            <a:endParaRPr lang="en-US" sz="1200" dirty="0"/>
          </a:p>
          <a:p>
            <a:r>
              <a:rPr lang="en-US" sz="1200" dirty="0"/>
              <a:t>http://www.dot.state.oh.us/Divisions/Finance/Auditing/Pages/default.aspx </a:t>
            </a:r>
          </a:p>
          <a:p>
            <a:endParaRPr lang="en-US" sz="1400" dirty="0"/>
          </a:p>
        </p:txBody>
      </p:sp>
    </p:spTree>
    <p:extLst>
      <p:ext uri="{BB962C8B-B14F-4D97-AF65-F5344CB8AC3E}">
        <p14:creationId xmlns:p14="http://schemas.microsoft.com/office/powerpoint/2010/main" val="6141966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181076" cy="814387"/>
          </a:xfrm>
        </p:spPr>
        <p:txBody>
          <a:bodyPr/>
          <a:lstStyle/>
          <a:p>
            <a:r>
              <a:rPr lang="en-US" sz="3600" dirty="0"/>
              <a:t>COFAR</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
        <p:nvSpPr>
          <p:cNvPr id="2" name="TextBox 1"/>
          <p:cNvSpPr txBox="1"/>
          <p:nvPr/>
        </p:nvSpPr>
        <p:spPr>
          <a:xfrm>
            <a:off x="228600" y="4343400"/>
            <a:ext cx="8686800" cy="523220"/>
          </a:xfrm>
          <a:prstGeom prst="rect">
            <a:avLst/>
          </a:prstGeom>
          <a:noFill/>
        </p:spPr>
        <p:txBody>
          <a:bodyPr wrap="square" rtlCol="0">
            <a:spAutoFit/>
          </a:bodyPr>
          <a:lstStyle/>
          <a:p>
            <a:pPr algn="ctr"/>
            <a:r>
              <a:rPr lang="en-US" sz="2800" dirty="0"/>
              <a:t>Council on Financial Assistance </a:t>
            </a:r>
            <a:r>
              <a:rPr lang="en-US" sz="2800" dirty="0" smtClean="0"/>
              <a:t>Reform</a:t>
            </a:r>
            <a:endParaRPr lang="en-US" sz="2800" dirty="0"/>
          </a:p>
        </p:txBody>
      </p:sp>
    </p:spTree>
    <p:extLst>
      <p:ext uri="{BB962C8B-B14F-4D97-AF65-F5344CB8AC3E}">
        <p14:creationId xmlns:p14="http://schemas.microsoft.com/office/powerpoint/2010/main" val="23761592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About the COFAR</a:t>
            </a:r>
            <a:endParaRPr lang="en-US" dirty="0"/>
          </a:p>
        </p:txBody>
      </p:sp>
      <p:sp>
        <p:nvSpPr>
          <p:cNvPr id="3" name="Content Placeholder 2"/>
          <p:cNvSpPr>
            <a:spLocks noGrp="1"/>
          </p:cNvSpPr>
          <p:nvPr>
            <p:ph idx="1"/>
          </p:nvPr>
        </p:nvSpPr>
        <p:spPr/>
        <p:txBody>
          <a:bodyPr/>
          <a:lstStyle/>
          <a:p>
            <a:pPr marL="0" lvl="2" indent="0">
              <a:buNone/>
            </a:pPr>
            <a:r>
              <a:rPr lang="en-US" dirty="0" smtClean="0"/>
              <a:t>“The </a:t>
            </a:r>
            <a:r>
              <a:rPr lang="en-US" dirty="0"/>
              <a:t>COFAR, established by OMB Memorandum M-12-01, is comprised of an interagency group of Executive Branch officials to coordinate financial assistance. Council activities include providing recommendations to the Office of Management and Budget (OMB) on policies and actions necessary to effectively deliver, oversee, and report on grants and cooperative agreements, as well as sharing with executive departments and agencies (agencies) best practices and innovative ideas for transforming the delivery of this assistance. In addition, the Council will engage relevant stakeholders across Government on key issues to foster more efficient and effective Federal management by coordinating the development and implementation of standardized business processes, data standards, metrics, and information technology</a:t>
            </a:r>
            <a:r>
              <a:rPr lang="en-US" dirty="0" smtClean="0"/>
              <a:t>.”</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6</a:t>
            </a:fld>
            <a:endParaRPr lang="en-US"/>
          </a:p>
        </p:txBody>
      </p:sp>
    </p:spTree>
    <p:extLst>
      <p:ext uri="{BB962C8B-B14F-4D97-AF65-F5344CB8AC3E}">
        <p14:creationId xmlns:p14="http://schemas.microsoft.com/office/powerpoint/2010/main" val="2587791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Agency Members</a:t>
            </a:r>
            <a:endParaRPr lang="en-US" dirty="0"/>
          </a:p>
        </p:txBody>
      </p:sp>
      <p:sp>
        <p:nvSpPr>
          <p:cNvPr id="3" name="Content Placeholder 2"/>
          <p:cNvSpPr>
            <a:spLocks noGrp="1"/>
          </p:cNvSpPr>
          <p:nvPr>
            <p:ph idx="1"/>
          </p:nvPr>
        </p:nvSpPr>
        <p:spPr>
          <a:xfrm>
            <a:off x="747713" y="1981200"/>
            <a:ext cx="7620000" cy="1752600"/>
          </a:xfrm>
        </p:spPr>
        <p:txBody>
          <a:bodyPr/>
          <a:lstStyle/>
          <a:p>
            <a:pPr marL="0" lvl="2" indent="0">
              <a:buNone/>
            </a:pPr>
            <a:r>
              <a:rPr lang="en-US" dirty="0" smtClean="0"/>
              <a:t>“The </a:t>
            </a:r>
            <a:r>
              <a:rPr lang="en-US" dirty="0"/>
              <a:t>membership of the Council on Financial Assistance Reform consists of the</a:t>
            </a:r>
            <a:r>
              <a:rPr lang="en-US" dirty="0" smtClean="0"/>
              <a:t>: Controller </a:t>
            </a:r>
            <a:r>
              <a:rPr lang="en-US" dirty="0"/>
              <a:t>of the Office of Management and Budget and senior policy officials from eight Federal agencies that provide the largest amounts of financial grants assistance and one additional agency that serves a two-year term to represent the perspective of other agencies that administer grants and cooperative agreements</a:t>
            </a:r>
            <a:r>
              <a:rPr lang="en-US" dirty="0" smtClean="0"/>
              <a:t>:”</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7</a:t>
            </a:fld>
            <a:endParaRPr lang="en-US"/>
          </a:p>
        </p:txBody>
      </p:sp>
      <p:sp>
        <p:nvSpPr>
          <p:cNvPr id="5" name="TextBox 4"/>
          <p:cNvSpPr txBox="1"/>
          <p:nvPr/>
        </p:nvSpPr>
        <p:spPr>
          <a:xfrm>
            <a:off x="457200" y="3886200"/>
            <a:ext cx="8229600" cy="2308324"/>
          </a:xfrm>
          <a:prstGeom prst="rect">
            <a:avLst/>
          </a:prstGeom>
          <a:noFill/>
        </p:spPr>
        <p:txBody>
          <a:bodyPr wrap="square" numCol="2" rtlCol="0">
            <a:spAutoFit/>
          </a:bodyPr>
          <a:lstStyle/>
          <a:p>
            <a:pPr marL="285750" indent="-285750">
              <a:buFont typeface="Arial" pitchFamily="34" charset="0"/>
              <a:buChar char="•"/>
            </a:pPr>
            <a:r>
              <a:rPr lang="en-US" dirty="0"/>
              <a:t>Department of Agriculture</a:t>
            </a:r>
          </a:p>
          <a:p>
            <a:pPr marL="285750" indent="-285750">
              <a:buFont typeface="Arial" pitchFamily="34" charset="0"/>
              <a:buChar char="•"/>
            </a:pPr>
            <a:r>
              <a:rPr lang="en-US" dirty="0"/>
              <a:t>Department of Education</a:t>
            </a:r>
          </a:p>
          <a:p>
            <a:pPr marL="285750" indent="-285750">
              <a:buFont typeface="Arial" pitchFamily="34" charset="0"/>
              <a:buChar char="•"/>
            </a:pPr>
            <a:r>
              <a:rPr lang="en-US" dirty="0"/>
              <a:t>Department of Energy</a:t>
            </a:r>
          </a:p>
          <a:p>
            <a:pPr marL="285750" indent="-285750">
              <a:buFont typeface="Arial" pitchFamily="34" charset="0"/>
              <a:buChar char="•"/>
            </a:pPr>
            <a:r>
              <a:rPr lang="en-US" dirty="0" smtClean="0"/>
              <a:t>Department </a:t>
            </a:r>
            <a:r>
              <a:rPr lang="en-US" dirty="0"/>
              <a:t>of Health and Human </a:t>
            </a:r>
            <a:r>
              <a:rPr lang="en-US" dirty="0" smtClean="0"/>
              <a:t>Services</a:t>
            </a:r>
            <a:endParaRPr lang="en-US" dirty="0"/>
          </a:p>
          <a:p>
            <a:pPr marL="285750" indent="-285750">
              <a:buFont typeface="Arial" pitchFamily="34" charset="0"/>
              <a:buChar char="•"/>
            </a:pPr>
            <a:r>
              <a:rPr lang="en-US" dirty="0" smtClean="0"/>
              <a:t>Department </a:t>
            </a:r>
            <a:r>
              <a:rPr lang="en-US" dirty="0"/>
              <a:t>of Homeland Security</a:t>
            </a:r>
          </a:p>
          <a:p>
            <a:pPr marL="285750" indent="-285750">
              <a:buFont typeface="Arial" pitchFamily="34" charset="0"/>
              <a:buChar char="•"/>
            </a:pPr>
            <a:r>
              <a:rPr lang="en-US" dirty="0" smtClean="0"/>
              <a:t>Department </a:t>
            </a:r>
            <a:r>
              <a:rPr lang="en-US" dirty="0"/>
              <a:t>of Housing and Urban Development</a:t>
            </a:r>
          </a:p>
          <a:p>
            <a:pPr marL="285750" indent="-285750">
              <a:buFont typeface="Arial" pitchFamily="34" charset="0"/>
              <a:buChar char="•"/>
            </a:pPr>
            <a:r>
              <a:rPr lang="en-US" dirty="0"/>
              <a:t>Department of Labor </a:t>
            </a:r>
            <a:endParaRPr lang="en-US" dirty="0" smtClean="0"/>
          </a:p>
          <a:p>
            <a:pPr marL="285750" indent="-285750">
              <a:buFont typeface="Arial" pitchFamily="34" charset="0"/>
              <a:buChar char="•"/>
            </a:pPr>
            <a:r>
              <a:rPr lang="en-US" dirty="0" smtClean="0"/>
              <a:t>Department </a:t>
            </a:r>
            <a:r>
              <a:rPr lang="en-US" dirty="0"/>
              <a:t>of </a:t>
            </a:r>
            <a:r>
              <a:rPr lang="en-US" dirty="0" smtClean="0"/>
              <a:t>Transportation</a:t>
            </a:r>
          </a:p>
          <a:p>
            <a:pPr marL="285750" indent="-285750">
              <a:buFont typeface="Arial" pitchFamily="34" charset="0"/>
              <a:buChar char="•"/>
            </a:pPr>
            <a:endParaRPr lang="en-US" dirty="0"/>
          </a:p>
          <a:p>
            <a:r>
              <a:rPr lang="en-US" dirty="0" smtClean="0"/>
              <a:t>Two-year Term Agency</a:t>
            </a:r>
          </a:p>
          <a:p>
            <a:pPr marL="285750" indent="-285750">
              <a:buFont typeface="Arial" pitchFamily="34" charset="0"/>
              <a:buChar char="•"/>
            </a:pPr>
            <a:r>
              <a:rPr lang="en-US" dirty="0" smtClean="0"/>
              <a:t>National Science Foundation </a:t>
            </a:r>
            <a:r>
              <a:rPr lang="en-US" sz="1400" dirty="0" smtClean="0"/>
              <a:t>FY12-14</a:t>
            </a:r>
          </a:p>
          <a:p>
            <a:pPr marL="285750" indent="-285750">
              <a:buFont typeface="Arial" pitchFamily="34" charset="0"/>
              <a:buChar char="•"/>
            </a:pPr>
            <a:r>
              <a:rPr lang="en-US" dirty="0" smtClean="0"/>
              <a:t>Department of State </a:t>
            </a:r>
            <a:r>
              <a:rPr lang="en-US" sz="1400" dirty="0" smtClean="0"/>
              <a:t>FY 14-16</a:t>
            </a:r>
            <a:endParaRPr lang="en-US" sz="1400" dirty="0"/>
          </a:p>
        </p:txBody>
      </p:sp>
    </p:spTree>
    <p:extLst>
      <p:ext uri="{BB962C8B-B14F-4D97-AF65-F5344CB8AC3E}">
        <p14:creationId xmlns:p14="http://schemas.microsoft.com/office/powerpoint/2010/main" val="25765616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77124" y="1764682"/>
            <a:ext cx="8829788" cy="814387"/>
          </a:xfrm>
        </p:spPr>
        <p:txBody>
          <a:bodyPr/>
          <a:lstStyle/>
          <a:p>
            <a:r>
              <a:rPr lang="en-US" sz="3600" dirty="0" smtClean="0">
                <a:solidFill>
                  <a:schemeClr val="bg1"/>
                </a:solidFill>
                <a:effectLst>
                  <a:outerShdw blurRad="38100" dist="38100" dir="2700000" algn="tl">
                    <a:srgbClr val="000000">
                      <a:alpha val="43137"/>
                    </a:srgbClr>
                  </a:outerShdw>
                </a:effectLst>
                <a:latin typeface="Baskerville Old Face" pitchFamily="18" charset="0"/>
              </a:rPr>
              <a:t>2 CFR 200 – What is it?</a:t>
            </a:r>
            <a:endParaRPr lang="en-US" sz="3600" dirty="0">
              <a:solidFill>
                <a:schemeClr val="bg1"/>
              </a:solidFill>
              <a:effectLst>
                <a:outerShdw blurRad="38100" dist="38100" dir="2700000" algn="tl">
                  <a:srgbClr val="000000">
                    <a:alpha val="43137"/>
                  </a:srgbClr>
                </a:outerShdw>
              </a:effectLst>
              <a:latin typeface="Baskerville Old Face" pitchFamily="18"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159" y="914400"/>
            <a:ext cx="780825" cy="780825"/>
          </a:xfrm>
          <a:prstGeom prst="rect">
            <a:avLst/>
          </a:prstGeom>
        </p:spPr>
      </p:pic>
      <p:sp>
        <p:nvSpPr>
          <p:cNvPr id="2" name="TextBox 1"/>
          <p:cNvSpPr txBox="1"/>
          <p:nvPr/>
        </p:nvSpPr>
        <p:spPr>
          <a:xfrm>
            <a:off x="914400" y="3886200"/>
            <a:ext cx="7772400" cy="923330"/>
          </a:xfrm>
          <a:prstGeom prst="rect">
            <a:avLst/>
          </a:prstGeom>
          <a:noFill/>
        </p:spPr>
        <p:txBody>
          <a:bodyPr wrap="square" rtlCol="0">
            <a:spAutoFit/>
          </a:bodyPr>
          <a:lstStyle/>
          <a:p>
            <a:r>
              <a:rPr lang="en-US" dirty="0" smtClean="0"/>
              <a:t>TITLE 2 of the CODE OF FEDERAL REGULATIONS</a:t>
            </a:r>
          </a:p>
          <a:p>
            <a:r>
              <a:rPr lang="en-US" dirty="0" smtClean="0"/>
              <a:t>PART </a:t>
            </a:r>
            <a:r>
              <a:rPr lang="en-US" dirty="0"/>
              <a:t>200—UNIFORM ADMINISTRATIVE REQUIREMENTS, COST PRINCIPLES, AND </a:t>
            </a:r>
            <a:r>
              <a:rPr lang="en-US" dirty="0" smtClean="0"/>
              <a:t>AUDIT </a:t>
            </a:r>
            <a:r>
              <a:rPr lang="en-US" dirty="0"/>
              <a:t>REQUIREMENTS FOR FEDERAL AWARDS</a:t>
            </a:r>
          </a:p>
        </p:txBody>
      </p:sp>
    </p:spTree>
    <p:extLst>
      <p:ext uri="{BB962C8B-B14F-4D97-AF65-F5344CB8AC3E}">
        <p14:creationId xmlns:p14="http://schemas.microsoft.com/office/powerpoint/2010/main" val="1853851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5" presetClass="entr" presetSubtype="0"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 CFR 200 – Are these new regulations?</a:t>
            </a:r>
            <a:endParaRPr lang="en-US" dirty="0"/>
          </a:p>
        </p:txBody>
      </p:sp>
      <p:sp>
        <p:nvSpPr>
          <p:cNvPr id="4" name="Slide Number Placeholder 3"/>
          <p:cNvSpPr>
            <a:spLocks noGrp="1"/>
          </p:cNvSpPr>
          <p:nvPr>
            <p:ph type="sldNum" sz="quarter" idx="12"/>
          </p:nvPr>
        </p:nvSpPr>
        <p:spPr/>
        <p:txBody>
          <a:bodyPr/>
          <a:lstStyle/>
          <a:p>
            <a:fld id="{E3BC7D5A-FD19-4AAE-BCB9-DE57133F7A2C}" type="slidenum">
              <a:rPr lang="en-US" smtClean="0"/>
              <a:t>9</a:t>
            </a:fld>
            <a:endParaRPr lang="en-US"/>
          </a:p>
        </p:txBody>
      </p:sp>
      <p:sp>
        <p:nvSpPr>
          <p:cNvPr id="3" name="Content Placeholder 2"/>
          <p:cNvSpPr>
            <a:spLocks noGrp="1"/>
          </p:cNvSpPr>
          <p:nvPr>
            <p:ph idx="1"/>
          </p:nvPr>
        </p:nvSpPr>
        <p:spPr/>
        <p:txBody>
          <a:bodyPr/>
          <a:lstStyle/>
          <a:p>
            <a:pPr marL="0" indent="0">
              <a:buNone/>
            </a:pPr>
            <a:r>
              <a:rPr lang="en-US" sz="1800" dirty="0"/>
              <a:t>As stated by OMB:</a:t>
            </a:r>
          </a:p>
          <a:p>
            <a:pPr marL="0" indent="0">
              <a:buNone/>
            </a:pPr>
            <a:r>
              <a:rPr lang="en-US" sz="1800" dirty="0"/>
              <a:t>“To deliver on the promise of a 21st-Century government that is more efficient, effective and transparent, the Office of Management and Budget is streamlining the Federal government’s guidance on Administrative Requirements, Cost Principles, and Audit Requirements for Federal awards. These modifications are a key component of a larger Federal effort to more effectively focus Federal resources on improving performance and outcomes while ensuring the financial integrity of taxpayer dollars in partnership with non-Federal stakeholders. This guidance provides a governmentwide framework for grants management which will be complemented by additional efforts to strengthen program outcomes through innovative and effective use of grantmaking models, performance metrics, and evaluation. This reform of OMB guidance will reduce administrative burden for non-Federal entities receiving Federal awards while reducing the risk of waste, fraud and abuse.”</a:t>
            </a:r>
            <a:endParaRPr lang="en-US" sz="1800" dirty="0" smtClean="0"/>
          </a:p>
          <a:p>
            <a:pPr marL="0" indent="0">
              <a:buNone/>
            </a:pPr>
            <a:endParaRPr lang="en-US" sz="1800" dirty="0"/>
          </a:p>
        </p:txBody>
      </p:sp>
    </p:spTree>
    <p:extLst>
      <p:ext uri="{BB962C8B-B14F-4D97-AF65-F5344CB8AC3E}">
        <p14:creationId xmlns:p14="http://schemas.microsoft.com/office/powerpoint/2010/main" val="25869159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PP_STRAN_TXT_Motorcycle_Ride_Gray">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FBBE76ABC16341891D687FD86D6B6C" ma:contentTypeVersion="2" ma:contentTypeDescription="Create a new document." ma:contentTypeScope="" ma:versionID="658b7c1ff0c68055f94d218058a65460">
  <xsd:schema xmlns:xsd="http://www.w3.org/2001/XMLSchema" xmlns:xs="http://www.w3.org/2001/XMLSchema" xmlns:p="http://schemas.microsoft.com/office/2006/metadata/properties" xmlns:ns2="f000ab88-3750-4723-a6ef-cbd7142c8db8" xmlns:ns3="http://schemas.microsoft.com/sharepoint/v4" targetNamespace="http://schemas.microsoft.com/office/2006/metadata/properties" ma:root="true" ma:fieldsID="c6f678a13f8176066b5c368d4f19ceba" ns2:_="" ns3:_="">
    <xsd:import namespace="f000ab88-3750-4723-a6ef-cbd7142c8db8"/>
    <xsd:import namespace="http://schemas.microsoft.com/sharepoint/v4"/>
    <xsd:element name="properties">
      <xsd:complexType>
        <xsd:sequence>
          <xsd:element name="documentManagement">
            <xsd:complexType>
              <xsd:all>
                <xsd:element ref="ns2:Description_x002f_Comments_x003a_"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00ab88-3750-4723-a6ef-cbd7142c8db8" elementFormDefault="qualified">
    <xsd:import namespace="http://schemas.microsoft.com/office/2006/documentManagement/types"/>
    <xsd:import namespace="http://schemas.microsoft.com/office/infopath/2007/PartnerControls"/>
    <xsd:element name="Description_x002f_Comments_x003a_" ma:index="8" nillable="true" ma:displayName="Description/Comments:" ma:internalName="Description_x002f_Comments_x003a_">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_x002f_Comments_x003a_ xmlns="f000ab88-3750-4723-a6ef-cbd7142c8db8">External Auditing presentation to OPTA Conference May 28, 2014</Description_x002f_Comments_x003a_>
    <IconOverlay xmlns="http://schemas.microsoft.com/sharepoint/v4" xsi:nil="true"/>
  </documentManagement>
</p:properties>
</file>

<file path=customXml/itemProps1.xml><?xml version="1.0" encoding="utf-8"?>
<ds:datastoreItem xmlns:ds="http://schemas.openxmlformats.org/officeDocument/2006/customXml" ds:itemID="{97A83703-6B15-4A04-B110-56A917123DDA}"/>
</file>

<file path=customXml/itemProps2.xml><?xml version="1.0" encoding="utf-8"?>
<ds:datastoreItem xmlns:ds="http://schemas.openxmlformats.org/officeDocument/2006/customXml" ds:itemID="{1EEB8CF6-66A3-480B-B954-E7CD27254D2C}"/>
</file>

<file path=customXml/itemProps3.xml><?xml version="1.0" encoding="utf-8"?>
<ds:datastoreItem xmlns:ds="http://schemas.openxmlformats.org/officeDocument/2006/customXml" ds:itemID="{2E05DAB1-3FFC-470E-85FF-CB40487AA03C}"/>
</file>

<file path=docProps/app.xml><?xml version="1.0" encoding="utf-8"?>
<Properties xmlns="http://schemas.openxmlformats.org/officeDocument/2006/extended-properties" xmlns:vt="http://schemas.openxmlformats.org/officeDocument/2006/docPropsVTypes">
  <Template>PPP_STRAN_TXT_Motorcycle_Ride_Gray</Template>
  <TotalTime>2886</TotalTime>
  <Words>3505</Words>
  <Application>Microsoft Office PowerPoint</Application>
  <PresentationFormat>On-screen Show (4:3)</PresentationFormat>
  <Paragraphs>411</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PPP_STRAN_TXT_Motorcycle_Ride_Gray</vt:lpstr>
      <vt:lpstr>2 CFR 200 “Uniform Federal Grant Guidance”</vt:lpstr>
      <vt:lpstr>PowerPoint Presentation</vt:lpstr>
      <vt:lpstr>Objectives</vt:lpstr>
      <vt:lpstr>Background</vt:lpstr>
      <vt:lpstr>PowerPoint Presentation</vt:lpstr>
      <vt:lpstr>About the COFAR</vt:lpstr>
      <vt:lpstr>Agency Members</vt:lpstr>
      <vt:lpstr>PowerPoint Presentation</vt:lpstr>
      <vt:lpstr>2 CFR 200 – Are these new regulations?</vt:lpstr>
      <vt:lpstr>2 CFR 200 – Are these new regulations?</vt:lpstr>
      <vt:lpstr>2 CFR 200 – Are these new regulations?</vt:lpstr>
      <vt:lpstr>2 CFR 200 – Are these new regulations?</vt:lpstr>
      <vt:lpstr>2 CFR 200 – Are these new regulations?</vt:lpstr>
      <vt:lpstr>2 CFR 200 - Contents</vt:lpstr>
      <vt:lpstr>2 CFR 200 - Contents</vt:lpstr>
      <vt:lpstr>2 CFR 200 - Contents</vt:lpstr>
      <vt:lpstr>2 CFR 200 - Contents</vt:lpstr>
      <vt:lpstr>2 CFR 200 - Contents</vt:lpstr>
      <vt:lpstr>2 CFR 200 - Contents</vt:lpstr>
      <vt:lpstr>2 CFR 200 - Appendices</vt:lpstr>
      <vt:lpstr>2 CFR 200 - Appendices</vt:lpstr>
      <vt:lpstr>2 CFR 200 - Appendices</vt:lpstr>
      <vt:lpstr>2 CFR 200 - Appendices</vt:lpstr>
      <vt:lpstr>2 CFR 200 - Appendices</vt:lpstr>
      <vt:lpstr>2 CFR 200 - Appendices</vt:lpstr>
      <vt:lpstr>2 CFR 200 - Appendices</vt:lpstr>
      <vt:lpstr>2 CFR 200 – Appendices - contd</vt:lpstr>
      <vt:lpstr>2 CFR 200 – Appendices - contd</vt:lpstr>
      <vt:lpstr>2 CFR 200 – Appendices - contd</vt:lpstr>
      <vt:lpstr>2 CFR 200 – Appendices - contd</vt:lpstr>
      <vt:lpstr>2 CFR 200 – Effective Date</vt:lpstr>
      <vt:lpstr>2 CFR 200 – Effective Date - contd</vt:lpstr>
      <vt:lpstr>PowerPoint Presentation</vt:lpstr>
      <vt:lpstr>ELECTRONIC CODE OF FEDERAL REGULATIONS</vt:lpstr>
      <vt:lpstr>ELECTRONIC CODE OF FEDERAL REGULATIONS</vt:lpstr>
      <vt:lpstr>As Published in Federal Register</vt:lpstr>
      <vt:lpstr>PowerPoint Presentation</vt:lpstr>
      <vt:lpstr>Uniform Grant Guidance Crosswalks and Side-by-Sides</vt:lpstr>
      <vt:lpstr>Training Webcasts</vt:lpstr>
      <vt:lpstr>Frequently Asked Questions</vt:lpstr>
      <vt:lpstr>PowerPoint Presentation</vt:lpstr>
    </vt:vector>
  </TitlesOfParts>
  <Company>Ohio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Denman</dc:creator>
  <cp:lastModifiedBy>Michael Miller</cp:lastModifiedBy>
  <cp:revision>140</cp:revision>
  <cp:lastPrinted>2013-09-27T12:31:44Z</cp:lastPrinted>
  <dcterms:created xsi:type="dcterms:W3CDTF">2013-09-16T12:24:09Z</dcterms:created>
  <dcterms:modified xsi:type="dcterms:W3CDTF">2014-05-17T15:39:37Z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0x01010073FBBE76ABC16341891D687FD86D6B6C</vt:lpwstr>
  </property>
</Properties>
</file>